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90" r:id="rId10"/>
    <p:sldId id="289" r:id="rId11"/>
    <p:sldId id="291" r:id="rId12"/>
    <p:sldId id="292" r:id="rId13"/>
    <p:sldId id="288" r:id="rId14"/>
    <p:sldId id="269" r:id="rId15"/>
    <p:sldId id="280" r:id="rId16"/>
    <p:sldId id="281" r:id="rId17"/>
    <p:sldId id="282" r:id="rId18"/>
    <p:sldId id="284" r:id="rId19"/>
    <p:sldId id="285" r:id="rId20"/>
    <p:sldId id="286" r:id="rId21"/>
    <p:sldId id="287" r:id="rId2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584" autoAdjust="0"/>
  </p:normalViewPr>
  <p:slideViewPr>
    <p:cSldViewPr snapToGrid="0">
      <p:cViewPr varScale="1">
        <p:scale>
          <a:sx n="103" d="100"/>
          <a:sy n="103" d="100"/>
        </p:scale>
        <p:origin x="185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42.jpeg>
</file>

<file path=ppt/media/image43.jpeg>
</file>

<file path=ppt/media/image44.jpeg>
</file>

<file path=ppt/media/image45.png>
</file>

<file path=ppt/media/image46.png>
</file>

<file path=ppt/media/image47.png>
</file>

<file path=ppt/media/image48.jpeg>
</file>

<file path=ppt/media/image49.png>
</file>

<file path=ppt/media/image5.png>
</file>

<file path=ppt/media/image50.jpeg>
</file>

<file path=ppt/media/image51.png>
</file>

<file path=ppt/media/image52.jpeg>
</file>

<file path=ppt/media/image53.png>
</file>

<file path=ppt/media/image54.jpeg>
</file>

<file path=ppt/media/image55.jpe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936BD872-E820-42E4-B2A3-7AC1461C0E9B}" type="datetime1">
              <a:rPr lang="ko-KR" altLang="en-US"/>
              <a:pPr lvl="0">
                <a:defRPr/>
              </a:pPr>
              <a:t>2022-02-01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 편집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82D28440-83E8-48E4-80D4-AAC6BEF0C872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79866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lvl="0">
              <a:defRPr/>
            </a:pPr>
            <a:fld id="{F63CB378-AADD-43C1-A44D-D50B89BF55D3}" type="slidenum">
              <a:rPr lang="en-US" altLang="ko-KR"/>
              <a:pPr lvl="0">
                <a:defRPr/>
              </a:pPr>
              <a:t>1</a:t>
            </a:fld>
            <a:endParaRPr lang="en-US" altLang="ko-KR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65488" y="511175"/>
            <a:ext cx="3397250" cy="2547938"/>
          </a:xfrm>
          <a:solidFill>
            <a:srgbClr val="FFFFFF"/>
          </a:solidFill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23556" y="3227717"/>
            <a:ext cx="7279535" cy="3058954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9629" tIns="44815" rIns="89629" bIns="44815"/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Good Afternoon</a:t>
            </a:r>
          </a:p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 name is Jungrak</a:t>
            </a:r>
            <a:r>
              <a:rPr lang="en-US" altLang="ko-KR" sz="1200" b="1" i="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Choi </a:t>
            </a:r>
          </a:p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baseline="0">
                <a:latin typeface="HY헤드라인M"/>
                <a:ea typeface="HY헤드라인M"/>
              </a:rPr>
              <a:t>Let me start my term project presentation.</a:t>
            </a:r>
          </a:p>
          <a:p>
            <a:pPr eaLnBrk="1" hangingPunct="1">
              <a:defRPr/>
            </a:pPr>
            <a:endParaRPr lang="en-US" altLang="ko-KR" baseline="0">
              <a:latin typeface="HY헤드라인M"/>
              <a:ea typeface="HY헤드라인M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CAECA47-383A-453C-9EA5-DF7D78A53524}" type="slidenum">
              <a:rPr lang="en-US" altLang="en-US"/>
              <a:pPr lvl="0">
                <a:defRPr/>
              </a:pPr>
              <a:t>16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CAECA47-383A-453C-9EA5-DF7D78A53524}" type="slidenum">
              <a:rPr lang="en-US" altLang="en-US"/>
              <a:pPr lvl="0">
                <a:defRPr/>
              </a:pPr>
              <a:t>17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앞서 설명했듯이</a:t>
            </a:r>
            <a:r>
              <a:rPr lang="en-US" altLang="ko-KR" dirty="0"/>
              <a:t>, </a:t>
            </a:r>
            <a:r>
              <a:rPr lang="ko-KR" altLang="en-US" dirty="0"/>
              <a:t>우리 손의 움직임을 인식해야 하므로 다양한 센서와 </a:t>
            </a:r>
            <a:r>
              <a:rPr lang="ko-KR" altLang="en-US" dirty="0" err="1"/>
              <a:t>엑츄에이터가</a:t>
            </a:r>
            <a:r>
              <a:rPr lang="ko-KR" altLang="en-US" dirty="0"/>
              <a:t> 필요합니다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따라서 다음 영상과 같은 </a:t>
            </a:r>
            <a:r>
              <a:rPr lang="ko-KR" altLang="en-US" dirty="0" err="1"/>
              <a:t>웨어러블</a:t>
            </a:r>
            <a:r>
              <a:rPr lang="ko-KR" altLang="en-US" dirty="0"/>
              <a:t> 장치와 </a:t>
            </a:r>
            <a:r>
              <a:rPr lang="ko-KR" altLang="en-US" dirty="0" err="1"/>
              <a:t>로봇손</a:t>
            </a:r>
            <a:r>
              <a:rPr lang="ko-KR" altLang="en-US" dirty="0"/>
              <a:t> 개발이 활발해 지고 있는데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기존의 센서들이나 </a:t>
            </a:r>
            <a:r>
              <a:rPr lang="ko-KR" altLang="en-US" dirty="0" err="1"/>
              <a:t>엑츄에이터</a:t>
            </a:r>
            <a:r>
              <a:rPr lang="en-US" altLang="ko-KR" dirty="0"/>
              <a:t>, </a:t>
            </a:r>
            <a:r>
              <a:rPr lang="ko-KR" altLang="en-US" dirty="0" err="1"/>
              <a:t>로봇팔은</a:t>
            </a:r>
            <a:r>
              <a:rPr lang="ko-KR" altLang="en-US" dirty="0"/>
              <a:t> 딱딱한 장치와 센서를 주로 사용했기 때문에 </a:t>
            </a:r>
            <a:endParaRPr lang="en-US" altLang="ko-KR" dirty="0"/>
          </a:p>
          <a:p>
            <a:r>
              <a:rPr lang="ko-KR" altLang="en-US" dirty="0"/>
              <a:t>장치가 커지고</a:t>
            </a:r>
            <a:r>
              <a:rPr lang="en-US" altLang="ko-KR" dirty="0"/>
              <a:t>, </a:t>
            </a:r>
            <a:r>
              <a:rPr lang="ko-KR" altLang="en-US" dirty="0"/>
              <a:t>휴대하기 어려운 점과</a:t>
            </a:r>
            <a:r>
              <a:rPr lang="en-US" altLang="ko-KR" dirty="0"/>
              <a:t>, </a:t>
            </a:r>
            <a:r>
              <a:rPr lang="ko-KR" altLang="en-US" dirty="0"/>
              <a:t>거동이 쉽지 않은 불편함이 있었습니다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4925741B-D3BC-4D4C-BC9F-981862663D3C}" type="slidenum">
              <a:rPr lang="en-US" altLang="en-US"/>
              <a:pPr lvl="0">
                <a:defRPr/>
              </a:pPr>
              <a:t>18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이러한 단점을 보완할 수 있도록 </a:t>
            </a:r>
            <a:r>
              <a:rPr lang="en-US" altLang="ko-KR" dirty="0"/>
              <a:t>“</a:t>
            </a:r>
            <a:r>
              <a:rPr lang="ko-KR" altLang="en-US" dirty="0"/>
              <a:t>기존의 센서</a:t>
            </a:r>
            <a:r>
              <a:rPr lang="en-US" altLang="ko-KR" dirty="0"/>
              <a:t>”</a:t>
            </a:r>
            <a:r>
              <a:rPr lang="ko-KR" altLang="en-US" dirty="0"/>
              <a:t>들을 유연하고 </a:t>
            </a:r>
            <a:r>
              <a:rPr lang="en-US" altLang="ko-KR" dirty="0"/>
              <a:t>soft</a:t>
            </a:r>
            <a:r>
              <a:rPr lang="ko-KR" altLang="en-US" dirty="0"/>
              <a:t>한 특징을 최대한 활용할 수 있게 제작할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사람의 팔에 쓰이는 </a:t>
            </a:r>
            <a:r>
              <a:rPr lang="ko-KR" altLang="en-US" dirty="0" err="1"/>
              <a:t>웨어러블</a:t>
            </a:r>
            <a:r>
              <a:rPr lang="ko-KR" altLang="en-US" dirty="0"/>
              <a:t> 장치에 사용될 수 있게끔 압축</a:t>
            </a:r>
            <a:r>
              <a:rPr lang="en-US" altLang="ko-KR" dirty="0"/>
              <a:t>, </a:t>
            </a:r>
            <a:r>
              <a:rPr lang="ko-KR" altLang="en-US" dirty="0"/>
              <a:t>인장</a:t>
            </a:r>
            <a:r>
              <a:rPr lang="en-US" altLang="ko-KR" dirty="0"/>
              <a:t>, </a:t>
            </a:r>
            <a:r>
              <a:rPr lang="ko-KR" altLang="en-US" dirty="0"/>
              <a:t>구부림이 자유로운 유연센서로서 제작하여 </a:t>
            </a:r>
            <a:endParaRPr lang="en-US" altLang="ko-KR" dirty="0"/>
          </a:p>
          <a:p>
            <a:r>
              <a:rPr lang="ko-KR" altLang="en-US" dirty="0"/>
              <a:t>기존의 센서들의 성능을 보완하여 미세압력</a:t>
            </a:r>
            <a:r>
              <a:rPr lang="en-US" altLang="ko-KR" dirty="0"/>
              <a:t>, </a:t>
            </a:r>
            <a:r>
              <a:rPr lang="ko-KR" altLang="en-US" dirty="0"/>
              <a:t>미세변화에 반응할 수 있고</a:t>
            </a:r>
            <a:r>
              <a:rPr lang="en-US" altLang="ko-KR" dirty="0"/>
              <a:t>, </a:t>
            </a:r>
            <a:r>
              <a:rPr lang="ko-KR" altLang="en-US" dirty="0"/>
              <a:t>기존의 장치를 간소화</a:t>
            </a:r>
            <a:r>
              <a:rPr lang="en-US" altLang="ko-KR" dirty="0"/>
              <a:t>,</a:t>
            </a:r>
            <a:r>
              <a:rPr lang="en-US" altLang="ko-KR" baseline="0" dirty="0"/>
              <a:t> </a:t>
            </a:r>
            <a:r>
              <a:rPr lang="ko-KR" altLang="en-US" baseline="0" dirty="0"/>
              <a:t>편리화 할 수 있었고 이런 유연센서는 다른</a:t>
            </a:r>
            <a:r>
              <a:rPr lang="ko-KR" altLang="en-US" dirty="0"/>
              <a:t> 다양한 분야에 사용될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4925741B-D3BC-4D4C-BC9F-981862663D3C}" type="slidenum">
              <a:rPr lang="en-US" altLang="en-US"/>
              <a:pPr lvl="0">
                <a:defRPr/>
              </a:pPr>
              <a:t>19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이렇게 제작한 유연센서들을 </a:t>
            </a:r>
            <a:r>
              <a:rPr lang="ko-KR" altLang="en-US" dirty="0" err="1"/>
              <a:t>로봇손과</a:t>
            </a:r>
            <a:r>
              <a:rPr lang="ko-KR" altLang="en-US" dirty="0"/>
              <a:t> </a:t>
            </a:r>
            <a:r>
              <a:rPr lang="ko-KR" altLang="en-US" dirty="0" err="1"/>
              <a:t>사람팔이</a:t>
            </a:r>
            <a:r>
              <a:rPr lang="ko-KR" altLang="en-US" dirty="0"/>
              <a:t> 상호작용하는 장치를 제작하는데 적용할 수 있습니다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/>
              <a:t>웨어러블</a:t>
            </a:r>
            <a:r>
              <a:rPr lang="ko-KR" altLang="en-US" dirty="0"/>
              <a:t> 장치의 센서가 수치를 인식하고 </a:t>
            </a:r>
            <a:r>
              <a:rPr lang="ko-KR" altLang="en-US" dirty="0" err="1"/>
              <a:t>로봇손로</a:t>
            </a:r>
            <a:r>
              <a:rPr lang="ko-KR" altLang="en-US" dirty="0"/>
              <a:t> 전달되어 </a:t>
            </a:r>
            <a:r>
              <a:rPr lang="ko-KR" altLang="en-US" dirty="0" err="1"/>
              <a:t>로봇손이</a:t>
            </a:r>
            <a:r>
              <a:rPr lang="ko-KR" altLang="en-US" dirty="0"/>
              <a:t> 동작을 하기까지의 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회로를 </a:t>
            </a:r>
            <a:r>
              <a:rPr lang="ko-KR" altLang="en-US" dirty="0" err="1"/>
              <a:t>아두이노로</a:t>
            </a:r>
            <a:r>
              <a:rPr lang="en-US" altLang="ko-KR" baseline="0" dirty="0"/>
              <a:t> </a:t>
            </a:r>
            <a:r>
              <a:rPr lang="ko-KR" altLang="en-US" dirty="0"/>
              <a:t>직접 프로그래밍할 수 있기 때문에 원하는 대로 구현이 가능하고</a:t>
            </a:r>
            <a:r>
              <a:rPr lang="en-US" altLang="ko-KR" dirty="0"/>
              <a:t> 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(</a:t>
            </a:r>
            <a:r>
              <a:rPr lang="ko-KR" altLang="en-US" dirty="0" err="1"/>
              <a:t>엑츄에이터</a:t>
            </a:r>
            <a:r>
              <a:rPr lang="ko-KR" altLang="en-US" dirty="0"/>
              <a:t> 또한 </a:t>
            </a:r>
            <a:r>
              <a:rPr lang="ko-KR" altLang="en-US" dirty="0" err="1"/>
              <a:t>우리손으로</a:t>
            </a:r>
            <a:r>
              <a:rPr lang="ko-KR" altLang="en-US" dirty="0"/>
              <a:t> 전달하기까지의 과정도</a:t>
            </a:r>
            <a:r>
              <a:rPr lang="en-US" altLang="ko-KR" dirty="0"/>
              <a:t>)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또한 </a:t>
            </a:r>
            <a:r>
              <a:rPr lang="en-US" altLang="ko-KR" dirty="0"/>
              <a:t>3D</a:t>
            </a:r>
            <a:r>
              <a:rPr lang="ko-KR" altLang="en-US" dirty="0"/>
              <a:t>모델링과 </a:t>
            </a:r>
            <a:r>
              <a:rPr lang="ko-KR" altLang="en-US" dirty="0" err="1"/>
              <a:t>프린팅을</a:t>
            </a:r>
            <a:r>
              <a:rPr lang="ko-KR" altLang="en-US" dirty="0"/>
              <a:t> 통해서 </a:t>
            </a:r>
            <a:r>
              <a:rPr lang="ko-KR" altLang="en-US" dirty="0" err="1"/>
              <a:t>로봇팔을</a:t>
            </a:r>
            <a:r>
              <a:rPr lang="ko-KR" altLang="en-US" dirty="0"/>
              <a:t> 직접 설계하고 제작할 수 있기 때문에 개인의 신체적 특성을 고려하여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원하는 대로 </a:t>
            </a:r>
            <a:r>
              <a:rPr lang="ko-KR" altLang="en-US" dirty="0" err="1"/>
              <a:t>로봇손과</a:t>
            </a:r>
            <a:r>
              <a:rPr lang="ko-KR" altLang="en-US" dirty="0"/>
              <a:t> </a:t>
            </a:r>
            <a:r>
              <a:rPr lang="ko-KR" altLang="en-US" dirty="0" err="1"/>
              <a:t>웨어러블</a:t>
            </a:r>
            <a:r>
              <a:rPr lang="ko-KR" altLang="en-US" dirty="0"/>
              <a:t> 장치를 만들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4925741B-D3BC-4D4C-BC9F-981862663D3C}" type="slidenum">
              <a:rPr lang="en-US" altLang="en-US"/>
              <a:pPr lvl="0">
                <a:defRPr/>
              </a:pPr>
              <a:t>20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4925741B-D3BC-4D4C-BC9F-981862663D3C}" type="slidenum">
              <a:rPr lang="en-US" altLang="en-US"/>
              <a:pPr lvl="0">
                <a:defRPr/>
              </a:pPr>
              <a:t>21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B13C6-9932-40E1-A0CA-EEDA785ACF17}" type="datetimeFigureOut">
              <a:rPr lang="ko-KR" altLang="en-US" smtClean="0"/>
              <a:t>2022-02-01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8240-091A-45C1-8E06-37A0E525A0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3719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B13C6-9932-40E1-A0CA-EEDA785ACF17}" type="datetimeFigureOut">
              <a:rPr lang="ko-KR" altLang="en-US" smtClean="0"/>
              <a:t>2022-02-01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8240-091A-45C1-8E06-37A0E525A0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9490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B13C6-9932-40E1-A0CA-EEDA785ACF17}" type="datetimeFigureOut">
              <a:rPr lang="ko-KR" altLang="en-US" smtClean="0"/>
              <a:t>2022-02-01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8240-091A-45C1-8E06-37A0E525A0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507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B13C6-9932-40E1-A0CA-EEDA785ACF17}" type="datetimeFigureOut">
              <a:rPr lang="ko-KR" altLang="en-US" smtClean="0"/>
              <a:t>2022-02-01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8240-091A-45C1-8E06-37A0E525A047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8650" y="6384698"/>
            <a:ext cx="2057400" cy="308429"/>
          </a:xfrm>
          <a:prstGeom prst="rect">
            <a:avLst/>
          </a:prstGeom>
        </p:spPr>
      </p:pic>
      <p:pic>
        <p:nvPicPr>
          <p:cNvPr id="9" name="Picture 11"/>
          <p:cNvPicPr>
            <a:picLocks noChangeAspect="1" noChangeArrowheads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43976" y="6378958"/>
            <a:ext cx="1182006" cy="328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210511" y="6333573"/>
            <a:ext cx="2204368" cy="40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474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B13C6-9932-40E1-A0CA-EEDA785ACF17}" type="datetimeFigureOut">
              <a:rPr lang="ko-KR" altLang="en-US" smtClean="0"/>
              <a:t>2022-02-01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8240-091A-45C1-8E06-37A0E525A0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5903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B13C6-9932-40E1-A0CA-EEDA785ACF17}" type="datetimeFigureOut">
              <a:rPr lang="ko-KR" altLang="en-US" smtClean="0"/>
              <a:t>2022-02-01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8240-091A-45C1-8E06-37A0E525A0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3389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B13C6-9932-40E1-A0CA-EEDA785ACF17}" type="datetimeFigureOut">
              <a:rPr lang="ko-KR" altLang="en-US" smtClean="0"/>
              <a:t>2022-02-01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8240-091A-45C1-8E06-37A0E525A0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5570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B13C6-9932-40E1-A0CA-EEDA785ACF17}" type="datetimeFigureOut">
              <a:rPr lang="ko-KR" altLang="en-US" smtClean="0"/>
              <a:t>2022-02-01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8240-091A-45C1-8E06-37A0E525A0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7886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B13C6-9932-40E1-A0CA-EEDA785ACF17}" type="datetimeFigureOut">
              <a:rPr lang="ko-KR" altLang="en-US" smtClean="0"/>
              <a:t>2022-02-01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8240-091A-45C1-8E06-37A0E525A0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2499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B13C6-9932-40E1-A0CA-EEDA785ACF17}" type="datetimeFigureOut">
              <a:rPr lang="ko-KR" altLang="en-US" smtClean="0"/>
              <a:t>2022-02-01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8240-091A-45C1-8E06-37A0E525A0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0817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B13C6-9932-40E1-A0CA-EEDA785ACF17}" type="datetimeFigureOut">
              <a:rPr lang="ko-KR" altLang="en-US" smtClean="0"/>
              <a:t>2022-02-01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8240-091A-45C1-8E06-37A0E525A0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0948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1B13C6-9932-40E1-A0CA-EEDA785ACF17}" type="datetimeFigureOut">
              <a:rPr lang="ko-KR" altLang="en-US" smtClean="0"/>
              <a:t>2022-02-01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A58240-091A-45C1-8E06-37A0E525A0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4894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www.google.co.kr/url?sa=i&amp;rct=j&amp;q=&amp;esrc=s&amp;source=images&amp;cd=&amp;ved=2ahUKEwifwez4hNbfAhUW3Y8KHY19BxcQjRx6BAgBEAU&amp;url=https://robotdiceexplosion.podbean.com/&amp;psig=AOvVaw1HoeeV4MfxP97gVcWZRCBT&amp;ust=1546756979023661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jpeg"/><Relationship Id="rId4" Type="http://schemas.openxmlformats.org/officeDocument/2006/relationships/image" Target="../media/image4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image" Target="../media/image52.jpeg"/><Relationship Id="rId7" Type="http://schemas.openxmlformats.org/officeDocument/2006/relationships/image" Target="../media/image5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jpeg"/><Relationship Id="rId5" Type="http://schemas.openxmlformats.org/officeDocument/2006/relationships/image" Target="../media/image54.jpeg"/><Relationship Id="rId4" Type="http://schemas.openxmlformats.org/officeDocument/2006/relationships/image" Target="../media/image5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4299" y="660401"/>
            <a:ext cx="8662634" cy="1659462"/>
          </a:xfrm>
          <a:solidFill>
            <a:srgbClr val="0070C0"/>
          </a:solidFill>
        </p:spPr>
        <p:txBody>
          <a:bodyPr anchor="ctr" anchorCtr="0">
            <a:noAutofit/>
          </a:bodyPr>
          <a:lstStyle/>
          <a:p>
            <a:pPr eaLnBrk="1" hangingPunct="1">
              <a:defRPr/>
            </a:pPr>
            <a:r>
              <a:rPr lang="ko-KR" alt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cs typeface="Times New Roman" pitchFamily="18" charset="0"/>
              </a:rPr>
              <a:t>유연 센서 제작 및 인체상호작용 로봇 손 개발</a:t>
            </a:r>
            <a:endParaRPr lang="en-US" altLang="ko-KR" sz="4800" b="1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charset="0"/>
              <a:cs typeface="Times New Roman" pitchFamily="18" charset="0"/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AF6F982-AE5F-4F0C-8FFE-92CB3DDC145D}" type="slidenum">
              <a:rPr lang="en-US" altLang="ko-KR" smtClean="0"/>
              <a:pPr>
                <a:defRPr/>
              </a:pPr>
              <a:t>1</a:t>
            </a:fld>
            <a:endParaRPr lang="en-US" altLang="ko-KR"/>
          </a:p>
        </p:txBody>
      </p:sp>
      <p:pic>
        <p:nvPicPr>
          <p:cNvPr id="5124" name="Picture 10" descr="http://me.kaist.ac.kr/images/main/me_logo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00377" y="6073777"/>
            <a:ext cx="1071563" cy="569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5" name="Picture 11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57690" y="6107115"/>
            <a:ext cx="1933575" cy="53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0" y="2780928"/>
            <a:ext cx="9144000" cy="242884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  <a:defRPr/>
            </a:pPr>
            <a:endParaRPr lang="en-US" altLang="ko-KR" sz="1600" b="1" dirty="0">
              <a:latin typeface="Arial" charset="0"/>
              <a:cs typeface="Times New Roman" pitchFamily="18" charset="0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defRPr/>
            </a:pPr>
            <a:r>
              <a:rPr lang="ko-KR" altLang="en-US" sz="2000" b="1" dirty="0">
                <a:latin typeface="Arial" pitchFamily="34" charset="0"/>
                <a:cs typeface="Arial" pitchFamily="34" charset="0"/>
              </a:rPr>
              <a:t>대전동신과학고등학교</a:t>
            </a:r>
            <a:endParaRPr lang="en-US" altLang="ko-KR" sz="2000" b="1" dirty="0">
              <a:latin typeface="Arial" pitchFamily="34" charset="0"/>
              <a:cs typeface="Arial" pitchFamily="34" charset="0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defRPr/>
            </a:pPr>
            <a:r>
              <a:rPr lang="ko-KR" altLang="en-US" sz="2000" b="1" dirty="0">
                <a:latin typeface="Arial" pitchFamily="34" charset="0"/>
                <a:cs typeface="Arial" pitchFamily="34" charset="0"/>
              </a:rPr>
              <a:t>날짜 </a:t>
            </a:r>
            <a:r>
              <a:rPr lang="en-US" altLang="ko-KR" sz="2000" b="1" dirty="0">
                <a:latin typeface="Arial" pitchFamily="34" charset="0"/>
                <a:cs typeface="Arial" pitchFamily="34" charset="0"/>
              </a:rPr>
              <a:t>: 2019</a:t>
            </a:r>
            <a:r>
              <a:rPr lang="ko-KR" altLang="en-US" sz="2000" b="1" dirty="0">
                <a:latin typeface="Arial" pitchFamily="34" charset="0"/>
                <a:cs typeface="Arial" pitchFamily="34" charset="0"/>
              </a:rPr>
              <a:t>년 </a:t>
            </a:r>
            <a:r>
              <a:rPr lang="en-US" altLang="ko-KR" sz="2000" b="1" dirty="0">
                <a:latin typeface="Arial" pitchFamily="34" charset="0"/>
                <a:cs typeface="Arial" pitchFamily="34" charset="0"/>
              </a:rPr>
              <a:t>1</a:t>
            </a:r>
            <a:r>
              <a:rPr lang="ko-KR" altLang="en-US" sz="2000" b="1" dirty="0">
                <a:latin typeface="Arial" pitchFamily="34" charset="0"/>
                <a:cs typeface="Arial" pitchFamily="34" charset="0"/>
              </a:rPr>
              <a:t>월 </a:t>
            </a:r>
            <a:r>
              <a:rPr lang="en-US" altLang="ko-KR" sz="2000" b="1" dirty="0">
                <a:latin typeface="Arial" pitchFamily="34" charset="0"/>
                <a:cs typeface="Arial" pitchFamily="34" charset="0"/>
              </a:rPr>
              <a:t>6</a:t>
            </a:r>
            <a:r>
              <a:rPr lang="ko-KR" altLang="en-US" sz="2000" b="1" dirty="0">
                <a:latin typeface="Arial" pitchFamily="34" charset="0"/>
                <a:cs typeface="Arial" pitchFamily="34" charset="0"/>
              </a:rPr>
              <a:t>일</a:t>
            </a:r>
            <a:endParaRPr lang="en-US" altLang="ko-KR" sz="2000" b="1" dirty="0">
              <a:latin typeface="Arial" pitchFamily="34" charset="0"/>
              <a:cs typeface="Arial" pitchFamily="34" charset="0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defRPr/>
            </a:pPr>
            <a:endParaRPr lang="en-US" altLang="ko-KR" sz="2000" b="1" dirty="0">
              <a:latin typeface="Arial" pitchFamily="34" charset="0"/>
              <a:cs typeface="Arial" pitchFamily="34" charset="0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defRPr/>
            </a:pPr>
            <a:r>
              <a:rPr lang="ko-KR" altLang="en-US" sz="2000" b="1" dirty="0">
                <a:latin typeface="Arial" pitchFamily="34" charset="0"/>
                <a:cs typeface="Arial" pitchFamily="34" charset="0"/>
              </a:rPr>
              <a:t>발표자 </a:t>
            </a:r>
            <a:r>
              <a:rPr lang="en-US" altLang="ko-KR" sz="2000" b="1" dirty="0">
                <a:latin typeface="Arial" pitchFamily="34" charset="0"/>
                <a:cs typeface="Arial" pitchFamily="34" charset="0"/>
              </a:rPr>
              <a:t>: </a:t>
            </a:r>
            <a:r>
              <a:rPr lang="ko-KR" altLang="en-US" sz="2000" b="1" dirty="0">
                <a:latin typeface="Arial" pitchFamily="34" charset="0"/>
                <a:cs typeface="Arial" pitchFamily="34" charset="0"/>
              </a:rPr>
              <a:t>윤서진</a:t>
            </a:r>
            <a:r>
              <a:rPr lang="en-US" altLang="ko-KR" sz="2000" b="1" dirty="0">
                <a:latin typeface="Arial" pitchFamily="34" charset="0"/>
                <a:cs typeface="Arial" pitchFamily="34" charset="0"/>
              </a:rPr>
              <a:t>, </a:t>
            </a:r>
            <a:r>
              <a:rPr lang="ko-KR" altLang="en-US" sz="2000" b="1" dirty="0">
                <a:latin typeface="Arial" pitchFamily="34" charset="0"/>
                <a:cs typeface="Arial" pitchFamily="34" charset="0"/>
              </a:rPr>
              <a:t>배창근</a:t>
            </a:r>
            <a:r>
              <a:rPr lang="en-US" altLang="ko-KR" sz="2000" b="1" dirty="0">
                <a:latin typeface="Arial" pitchFamily="34" charset="0"/>
                <a:cs typeface="Arial" pitchFamily="34" charset="0"/>
              </a:rPr>
              <a:t>, </a:t>
            </a:r>
            <a:r>
              <a:rPr lang="ko-KR" altLang="en-US" sz="2000" b="1" dirty="0">
                <a:latin typeface="Arial" pitchFamily="34" charset="0"/>
                <a:cs typeface="Arial" pitchFamily="34" charset="0"/>
              </a:rPr>
              <a:t>김찬진</a:t>
            </a:r>
            <a:r>
              <a:rPr lang="en-US" altLang="ko-KR" sz="2000" b="1" dirty="0">
                <a:latin typeface="Arial" pitchFamily="34" charset="0"/>
                <a:cs typeface="Arial" pitchFamily="34" charset="0"/>
              </a:rPr>
              <a:t>, </a:t>
            </a:r>
            <a:r>
              <a:rPr lang="ko-KR" altLang="en-US" sz="2000" b="1" dirty="0" err="1">
                <a:latin typeface="Arial" pitchFamily="34" charset="0"/>
                <a:cs typeface="Arial" pitchFamily="34" charset="0"/>
              </a:rPr>
              <a:t>홍대의</a:t>
            </a:r>
            <a:endParaRPr lang="en-US" altLang="ko-KR" sz="2000" b="1" dirty="0">
              <a:latin typeface="Arial" pitchFamily="34" charset="0"/>
              <a:cs typeface="Arial" pitchFamily="34" charset="0"/>
            </a:endParaRPr>
          </a:p>
          <a:p>
            <a:pPr algn="ctr">
              <a:spcBef>
                <a:spcPct val="0"/>
              </a:spcBef>
              <a:spcAft>
                <a:spcPts val="600"/>
              </a:spcAft>
              <a:defRPr/>
            </a:pPr>
            <a:endParaRPr lang="en-US" altLang="ko-KR" sz="1600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5911" y="5527363"/>
            <a:ext cx="2968978" cy="445086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20141" y="5527363"/>
            <a:ext cx="2412435" cy="44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510644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8"/>
          <p:cNvSpPr txBox="1"/>
          <p:nvPr/>
        </p:nvSpPr>
        <p:spPr>
          <a:xfrm>
            <a:off x="0" y="130967"/>
            <a:ext cx="5262102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500" b="1" dirty="0"/>
              <a:t>  </a:t>
            </a:r>
            <a:r>
              <a:rPr lang="ko-KR" altLang="en-US" sz="3500" b="1" dirty="0"/>
              <a:t>마이크로 구조의 장점</a:t>
            </a:r>
            <a:endParaRPr lang="ko-KR" altLang="en-US" sz="3500" dirty="0"/>
          </a:p>
        </p:txBody>
      </p:sp>
      <p:cxnSp>
        <p:nvCxnSpPr>
          <p:cNvPr id="6" name="직선 연결선 21"/>
          <p:cNvCxnSpPr/>
          <p:nvPr/>
        </p:nvCxnSpPr>
        <p:spPr>
          <a:xfrm>
            <a:off x="0" y="822945"/>
            <a:ext cx="914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6076722" y="2646521"/>
            <a:ext cx="2184157" cy="249235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5249295" y="2646521"/>
            <a:ext cx="827427" cy="24923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화살표 연결선 7"/>
          <p:cNvCxnSpPr/>
          <p:nvPr/>
        </p:nvCxnSpPr>
        <p:spPr>
          <a:xfrm>
            <a:off x="5246887" y="5138873"/>
            <a:ext cx="3013992" cy="0"/>
          </a:xfrm>
          <a:prstGeom prst="straightConnector1">
            <a:avLst/>
          </a:prstGeom>
          <a:ln w="444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/>
          <p:cNvCxnSpPr/>
          <p:nvPr/>
        </p:nvCxnSpPr>
        <p:spPr>
          <a:xfrm flipV="1">
            <a:off x="5246887" y="2618593"/>
            <a:ext cx="0" cy="2520280"/>
          </a:xfrm>
          <a:prstGeom prst="straightConnector1">
            <a:avLst/>
          </a:prstGeom>
          <a:ln w="444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 rot="16200000">
            <a:off x="4020966" y="3706113"/>
            <a:ext cx="1669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Sensor output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03036" y="5163852"/>
            <a:ext cx="3589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Pressure input (~tactile pressure)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 flipV="1">
            <a:off x="5246887" y="3878733"/>
            <a:ext cx="219448" cy="126014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원호 12"/>
          <p:cNvSpPr/>
          <p:nvPr/>
        </p:nvSpPr>
        <p:spPr>
          <a:xfrm rot="20490098">
            <a:off x="4645662" y="3410680"/>
            <a:ext cx="4104456" cy="1287979"/>
          </a:xfrm>
          <a:prstGeom prst="arc">
            <a:avLst>
              <a:gd name="adj1" fmla="val 12367068"/>
              <a:gd name="adj2" fmla="val 14127808"/>
            </a:avLst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정육면체 14"/>
          <p:cNvSpPr/>
          <p:nvPr/>
        </p:nvSpPr>
        <p:spPr>
          <a:xfrm>
            <a:off x="881987" y="2103537"/>
            <a:ext cx="3161434" cy="1501477"/>
          </a:xfrm>
          <a:prstGeom prst="cube">
            <a:avLst>
              <a:gd name="adj" fmla="val 685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161536" y="2667187"/>
            <a:ext cx="9780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Arial" panose="020B0604020202020204" pitchFamily="34" charset="0"/>
                <a:cs typeface="Arial" panose="020B0604020202020204" pitchFamily="34" charset="0"/>
              </a:rPr>
              <a:t>Low</a:t>
            </a:r>
          </a:p>
          <a:p>
            <a:pPr algn="ctr"/>
            <a:r>
              <a:rPr lang="en-US" altLang="ko-KR" sz="1400" dirty="0">
                <a:latin typeface="Arial" panose="020B0604020202020204" pitchFamily="34" charset="0"/>
                <a:cs typeface="Arial" panose="020B0604020202020204" pitchFamily="34" charset="0"/>
              </a:rPr>
              <a:t>pressure</a:t>
            </a:r>
            <a:endParaRPr lang="ko-KR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621099" y="2667187"/>
            <a:ext cx="9780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Arial" panose="020B0604020202020204" pitchFamily="34" charset="0"/>
                <a:cs typeface="Arial" panose="020B0604020202020204" pitchFamily="34" charset="0"/>
              </a:rPr>
              <a:t>Medium pressure</a:t>
            </a:r>
            <a:endParaRPr lang="ko-KR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9" name="직선 화살표 연결선 18"/>
          <p:cNvCxnSpPr/>
          <p:nvPr/>
        </p:nvCxnSpPr>
        <p:spPr>
          <a:xfrm flipH="1">
            <a:off x="5512533" y="4187988"/>
            <a:ext cx="528379" cy="695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708040" y="4012710"/>
            <a:ext cx="2168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민감도 향상</a:t>
            </a:r>
          </a:p>
        </p:txBody>
      </p:sp>
      <p:sp>
        <p:nvSpPr>
          <p:cNvPr id="22" name="정육면체 21"/>
          <p:cNvSpPr/>
          <p:nvPr/>
        </p:nvSpPr>
        <p:spPr>
          <a:xfrm>
            <a:off x="777440" y="4252053"/>
            <a:ext cx="3125790" cy="1040720"/>
          </a:xfrm>
          <a:prstGeom prst="cube">
            <a:avLst>
              <a:gd name="adj" fmla="val 9113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4114" y="4144574"/>
            <a:ext cx="425177" cy="387622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4614" y="4144574"/>
            <a:ext cx="425177" cy="387622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5114" y="4144574"/>
            <a:ext cx="425177" cy="387622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13" y="4144574"/>
            <a:ext cx="425177" cy="3876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917" y="4398169"/>
            <a:ext cx="425177" cy="387622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417" y="4398169"/>
            <a:ext cx="425177" cy="387622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3917" y="4398169"/>
            <a:ext cx="425177" cy="387622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416" y="4398169"/>
            <a:ext cx="425177" cy="387622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3986" y="4708517"/>
            <a:ext cx="425177" cy="387622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4486" y="4708517"/>
            <a:ext cx="425177" cy="387622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4986" y="4708517"/>
            <a:ext cx="425177" cy="387622"/>
          </a:xfrm>
          <a:prstGeom prst="rect">
            <a:avLst/>
          </a:prstGeom>
        </p:spPr>
      </p:pic>
      <p:pic>
        <p:nvPicPr>
          <p:cNvPr id="34" name="그림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5485" y="4708517"/>
            <a:ext cx="425177" cy="387622"/>
          </a:xfrm>
          <a:prstGeom prst="rect">
            <a:avLst/>
          </a:prstGeom>
        </p:spPr>
      </p:pic>
      <p:sp>
        <p:nvSpPr>
          <p:cNvPr id="35" name="아래쪽 화살표 34"/>
          <p:cNvSpPr/>
          <p:nvPr/>
        </p:nvSpPr>
        <p:spPr>
          <a:xfrm>
            <a:off x="2150625" y="3697054"/>
            <a:ext cx="425177" cy="404109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직선 연결선 36"/>
          <p:cNvCxnSpPr/>
          <p:nvPr/>
        </p:nvCxnSpPr>
        <p:spPr>
          <a:xfrm flipV="1">
            <a:off x="5246887" y="4842194"/>
            <a:ext cx="2933539" cy="253467"/>
          </a:xfrm>
          <a:prstGeom prst="line">
            <a:avLst/>
          </a:prstGeom>
          <a:ln w="76200">
            <a:solidFill>
              <a:srgbClr val="0000F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/>
          <p:cNvSpPr/>
          <p:nvPr/>
        </p:nvSpPr>
        <p:spPr>
          <a:xfrm>
            <a:off x="5639062" y="1920313"/>
            <a:ext cx="546504" cy="144016"/>
          </a:xfrm>
          <a:prstGeom prst="rect">
            <a:avLst/>
          </a:prstGeom>
          <a:solidFill>
            <a:srgbClr val="0000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5644920" y="2217881"/>
            <a:ext cx="546504" cy="14401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6011425" y="1839953"/>
            <a:ext cx="13729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벌크</a:t>
            </a:r>
            <a:r>
              <a:rPr lang="ko-KR" alt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 구조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5815806" y="2139032"/>
            <a:ext cx="2185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마이크로 구조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226126" y="4563536"/>
            <a:ext cx="2135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마이크로 구조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753515" y="2510635"/>
            <a:ext cx="13729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벌크</a:t>
            </a:r>
            <a:r>
              <a:rPr lang="ko-KR" alt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 구조</a:t>
            </a:r>
          </a:p>
        </p:txBody>
      </p:sp>
    </p:spTree>
    <p:extLst>
      <p:ext uri="{BB962C8B-B14F-4D97-AF65-F5344CB8AC3E}">
        <p14:creationId xmlns:p14="http://schemas.microsoft.com/office/powerpoint/2010/main" val="1614357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8"/>
          <p:cNvSpPr txBox="1"/>
          <p:nvPr/>
        </p:nvSpPr>
        <p:spPr>
          <a:xfrm>
            <a:off x="0" y="130967"/>
            <a:ext cx="5677044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500" b="1" dirty="0"/>
              <a:t>  </a:t>
            </a:r>
            <a:r>
              <a:rPr lang="ko-KR" altLang="en-US" sz="3500" b="1" dirty="0"/>
              <a:t>압력 센서 </a:t>
            </a:r>
            <a:r>
              <a:rPr lang="en-US" altLang="ko-KR" sz="3500" b="1" dirty="0"/>
              <a:t>(Pressure sensor)</a:t>
            </a:r>
            <a:endParaRPr lang="ko-KR" altLang="en-US" sz="3500" dirty="0"/>
          </a:p>
        </p:txBody>
      </p:sp>
      <p:cxnSp>
        <p:nvCxnSpPr>
          <p:cNvPr id="6" name="직선 연결선 21"/>
          <p:cNvCxnSpPr/>
          <p:nvPr/>
        </p:nvCxnSpPr>
        <p:spPr>
          <a:xfrm>
            <a:off x="0" y="822945"/>
            <a:ext cx="914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2"/>
          <a:srcRect b="47970"/>
          <a:stretch/>
        </p:blipFill>
        <p:spPr>
          <a:xfrm>
            <a:off x="451062" y="1656232"/>
            <a:ext cx="4911473" cy="2372903"/>
          </a:xfrm>
          <a:prstGeom prst="rect">
            <a:avLst/>
          </a:prstGeom>
        </p:spPr>
      </p:pic>
      <p:grpSp>
        <p:nvGrpSpPr>
          <p:cNvPr id="14" name="그룹 13"/>
          <p:cNvGrpSpPr>
            <a:grpSpLocks noChangeAspect="1"/>
          </p:cNvGrpSpPr>
          <p:nvPr/>
        </p:nvGrpSpPr>
        <p:grpSpPr>
          <a:xfrm>
            <a:off x="6015870" y="3148841"/>
            <a:ext cx="2510401" cy="1889883"/>
            <a:chOff x="1819663" y="2060848"/>
            <a:chExt cx="5128601" cy="3860920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3"/>
            <a:srcRect l="8752" t="7306" r="6272" b="7306"/>
            <a:stretch/>
          </p:blipFill>
          <p:spPr>
            <a:xfrm>
              <a:off x="1907704" y="2060848"/>
              <a:ext cx="2363944" cy="1872208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50025" y="2060848"/>
              <a:ext cx="2363944" cy="1872208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 rotWithShape="1">
            <a:blip r:embed="rId5"/>
            <a:srcRect l="7031" t="77447" r="64969"/>
            <a:stretch/>
          </p:blipFill>
          <p:spPr>
            <a:xfrm>
              <a:off x="1819663" y="4080990"/>
              <a:ext cx="2464305" cy="1840778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 rotWithShape="1">
            <a:blip r:embed="rId5"/>
            <a:srcRect l="35138" t="77447" r="36968"/>
            <a:stretch/>
          </p:blipFill>
          <p:spPr>
            <a:xfrm>
              <a:off x="4493345" y="4080990"/>
              <a:ext cx="2454919" cy="184077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</p:grpSp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6"/>
          <a:srcRect l="18340" t="5724" r="1835" b="14134"/>
          <a:stretch/>
        </p:blipFill>
        <p:spPr>
          <a:xfrm>
            <a:off x="6015870" y="1136408"/>
            <a:ext cx="2475401" cy="18639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extBox 1"/>
          <p:cNvSpPr txBox="1"/>
          <p:nvPr/>
        </p:nvSpPr>
        <p:spPr>
          <a:xfrm>
            <a:off x="338826" y="1054923"/>
            <a:ext cx="5338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설탕 템플릿 기반의 압력 센서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61617" y="4391912"/>
            <a:ext cx="4200485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0000"/>
                </a:solidFill>
              </a:rPr>
              <a:t>비용이 적게 듦</a:t>
            </a:r>
            <a:endParaRPr lang="en-US" altLang="ko-KR" b="1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>
                <a:solidFill>
                  <a:srgbClr val="FF0000"/>
                </a:solidFill>
              </a:rPr>
              <a:t>랜덤 마이크로 구조로 </a:t>
            </a:r>
            <a:r>
              <a:rPr lang="ko-KR" altLang="en-US" b="1" dirty="0">
                <a:solidFill>
                  <a:srgbClr val="FF0000"/>
                </a:solidFill>
              </a:rPr>
              <a:t>민감도 향상</a:t>
            </a:r>
            <a:endParaRPr lang="en-US" altLang="ko-KR" b="1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0000"/>
                </a:solidFill>
              </a:rPr>
              <a:t>보다 정밀하게 압력 측정 가능</a:t>
            </a:r>
          </a:p>
        </p:txBody>
      </p:sp>
    </p:spTree>
    <p:extLst>
      <p:ext uri="{BB962C8B-B14F-4D97-AF65-F5344CB8AC3E}">
        <p14:creationId xmlns:p14="http://schemas.microsoft.com/office/powerpoint/2010/main" val="1055163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8"/>
          <p:cNvSpPr txBox="1"/>
          <p:nvPr/>
        </p:nvSpPr>
        <p:spPr>
          <a:xfrm>
            <a:off x="0" y="130967"/>
            <a:ext cx="5262102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500" b="1" dirty="0"/>
              <a:t>  </a:t>
            </a:r>
            <a:r>
              <a:rPr lang="ko-KR" altLang="en-US" sz="3500" b="1" dirty="0"/>
              <a:t>인장 센서 </a:t>
            </a:r>
            <a:r>
              <a:rPr lang="en-US" altLang="ko-KR" sz="3500" b="1" dirty="0"/>
              <a:t>(Strain sensor)</a:t>
            </a:r>
            <a:endParaRPr lang="ko-KR" altLang="en-US" sz="3500" dirty="0"/>
          </a:p>
        </p:txBody>
      </p:sp>
      <p:cxnSp>
        <p:nvCxnSpPr>
          <p:cNvPr id="6" name="직선 연결선 21"/>
          <p:cNvCxnSpPr/>
          <p:nvPr/>
        </p:nvCxnSpPr>
        <p:spPr>
          <a:xfrm>
            <a:off x="0" y="822945"/>
            <a:ext cx="914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00" y="1812582"/>
            <a:ext cx="2829853" cy="282985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0424" y="3250575"/>
            <a:ext cx="2457466" cy="163575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6853" y="1566881"/>
            <a:ext cx="2461305" cy="163959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976853" y="1566881"/>
            <a:ext cx="82166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l-GR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=0%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80425" y="3246559"/>
            <a:ext cx="988332" cy="33855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l-GR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ε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=100%</a:t>
            </a:r>
            <a:endParaRPr lang="ko-KR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직선 화살표 연결선 10"/>
          <p:cNvCxnSpPr>
            <a:stCxn id="12" idx="1"/>
          </p:cNvCxnSpPr>
          <p:nvPr/>
        </p:nvCxnSpPr>
        <p:spPr>
          <a:xfrm flipH="1">
            <a:off x="5148730" y="3665111"/>
            <a:ext cx="455560" cy="4616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604290" y="3403501"/>
            <a:ext cx="7644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Arial" panose="020B0604020202020204" pitchFamily="34" charset="0"/>
                <a:cs typeface="Arial" panose="020B0604020202020204" pitchFamily="34" charset="0"/>
              </a:rPr>
              <a:t>Crack</a:t>
            </a:r>
          </a:p>
          <a:p>
            <a:r>
              <a:rPr lang="en-US" altLang="ko-KR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(white)</a:t>
            </a:r>
            <a:endParaRPr lang="ko-KR" altLang="en-US" sz="14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3" name="직선 화살표 연결선 12"/>
          <p:cNvCxnSpPr>
            <a:stCxn id="14" idx="1"/>
          </p:cNvCxnSpPr>
          <p:nvPr/>
        </p:nvCxnSpPr>
        <p:spPr>
          <a:xfrm flipH="1" flipV="1">
            <a:off x="5163960" y="2735009"/>
            <a:ext cx="314528" cy="15205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478488" y="2625455"/>
            <a:ext cx="7537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Arial" panose="020B0604020202020204" pitchFamily="34" charset="0"/>
                <a:cs typeface="Arial" panose="020B0604020202020204" pitchFamily="34" charset="0"/>
              </a:rPr>
              <a:t>CNT</a:t>
            </a:r>
          </a:p>
          <a:p>
            <a:r>
              <a:rPr lang="en-US" altLang="ko-KR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(black)</a:t>
            </a:r>
            <a:endParaRPr lang="ko-KR" altLang="en-US" sz="14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061243" y="1625023"/>
            <a:ext cx="714108" cy="274716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6" name="TextBox 15"/>
          <p:cNvSpPr txBox="1"/>
          <p:nvPr/>
        </p:nvSpPr>
        <p:spPr>
          <a:xfrm>
            <a:off x="3039048" y="1601910"/>
            <a:ext cx="6972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ko-KR" sz="1600" dirty="0">
                <a:latin typeface="Arial" panose="020B0604020202020204" pitchFamily="34" charset="0"/>
                <a:ea typeface="나눔고딕" panose="020D0604000000000000" pitchFamily="50" charset="-127"/>
                <a:cs typeface="Arial" panose="020B0604020202020204" pitchFamily="34" charset="0"/>
              </a:rPr>
              <a:t>ε</a:t>
            </a:r>
            <a:r>
              <a:rPr lang="en-US" altLang="ko-KR" sz="1600" dirty="0">
                <a:latin typeface="Arial" panose="020B0604020202020204" pitchFamily="34" charset="0"/>
                <a:ea typeface="나눔고딕" panose="020D0604000000000000" pitchFamily="50" charset="-127"/>
                <a:cs typeface="Arial" panose="020B0604020202020204" pitchFamily="34" charset="0"/>
              </a:rPr>
              <a:t>=0%</a:t>
            </a:r>
            <a:endParaRPr lang="ko-KR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5"/>
          <a:srcRect l="3979"/>
          <a:stretch/>
        </p:blipFill>
        <p:spPr>
          <a:xfrm>
            <a:off x="6319359" y="1422746"/>
            <a:ext cx="2824642" cy="3647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17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40503" y="4738166"/>
            <a:ext cx="7886700" cy="16961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altLang="ko-KR" sz="2600" b="1" dirty="0"/>
              <a:t> </a:t>
            </a:r>
            <a:r>
              <a:rPr lang="ko-KR" altLang="en-US" sz="2600" b="1" dirty="0" err="1"/>
              <a:t>웨어러블</a:t>
            </a:r>
            <a:r>
              <a:rPr lang="ko-KR" altLang="en-US" sz="2600" b="1" dirty="0"/>
              <a:t> 디바이스 접목</a:t>
            </a:r>
            <a:endParaRPr lang="en-US" altLang="ko-KR" sz="2600" b="1" dirty="0"/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2600" b="1" dirty="0"/>
              <a:t> 세밀한 움직임 모사</a:t>
            </a:r>
            <a:endParaRPr lang="en-US" altLang="ko-KR" sz="2600" b="1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2600" b="1" dirty="0"/>
              <a:t> </a:t>
            </a:r>
            <a:r>
              <a:rPr lang="ko-KR" altLang="en-US" sz="2600" b="1" dirty="0"/>
              <a:t>압력 정보 피드백 </a:t>
            </a:r>
            <a:r>
              <a:rPr lang="en-US" altLang="ko-KR" sz="2600" b="1" dirty="0"/>
              <a:t>(Force Feedback)</a:t>
            </a:r>
            <a:endParaRPr lang="ko-KR" altLang="en-US" sz="2600" b="1" dirty="0"/>
          </a:p>
        </p:txBody>
      </p:sp>
      <p:sp>
        <p:nvSpPr>
          <p:cNvPr id="4" name="TextBox 18"/>
          <p:cNvSpPr txBox="1"/>
          <p:nvPr/>
        </p:nvSpPr>
        <p:spPr>
          <a:xfrm>
            <a:off x="0" y="130967"/>
            <a:ext cx="526210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500" b="1" dirty="0"/>
              <a:t>  </a:t>
            </a:r>
            <a:r>
              <a:rPr lang="ko-KR" altLang="en-US" sz="3500" b="1" dirty="0"/>
              <a:t>연구 내용 및 절차</a:t>
            </a:r>
          </a:p>
          <a:p>
            <a:pPr lvl="0">
              <a:defRPr/>
            </a:pPr>
            <a:endParaRPr lang="ko-KR" altLang="en-US" sz="3500" dirty="0"/>
          </a:p>
        </p:txBody>
      </p:sp>
      <p:cxnSp>
        <p:nvCxnSpPr>
          <p:cNvPr id="5" name="직선 연결선 21"/>
          <p:cNvCxnSpPr/>
          <p:nvPr/>
        </p:nvCxnSpPr>
        <p:spPr>
          <a:xfrm>
            <a:off x="0" y="822945"/>
            <a:ext cx="914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23058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  <a:defRPr/>
            </a:pPr>
            <a:r>
              <a:rPr lang="ko-KR" altLang="en-US" sz="2600" b="1" dirty="0"/>
              <a:t>물체와 접촉한 상태에서 힘을 더 가함</a:t>
            </a:r>
          </a:p>
          <a:p>
            <a:pPr marL="0" indent="0">
              <a:buNone/>
              <a:defRPr/>
            </a:pPr>
            <a:endParaRPr lang="en-US" altLang="ko-KR" sz="2600" b="1" dirty="0"/>
          </a:p>
          <a:p>
            <a:pPr>
              <a:buFont typeface="Symbol"/>
              <a:buChar char="Þ"/>
              <a:defRPr/>
            </a:pPr>
            <a:r>
              <a:rPr lang="en-US" altLang="ko-KR" sz="2600" b="1" dirty="0"/>
              <a:t> </a:t>
            </a:r>
            <a:r>
              <a:rPr lang="ko-KR" altLang="en-US" sz="2600" b="1" dirty="0"/>
              <a:t>물체의 파손</a:t>
            </a:r>
            <a:r>
              <a:rPr lang="en-US" altLang="ko-KR" sz="2600" b="1" dirty="0"/>
              <a:t>, </a:t>
            </a:r>
            <a:r>
              <a:rPr lang="ko-KR" altLang="en-US" sz="2600" b="1" dirty="0"/>
              <a:t>손상 우려</a:t>
            </a:r>
          </a:p>
          <a:p>
            <a:pPr marL="457189" lvl="1" indent="0">
              <a:buNone/>
              <a:defRPr/>
            </a:pPr>
            <a:r>
              <a:rPr lang="en-US" altLang="ko-KR" sz="2600" b="1" dirty="0"/>
              <a:t>- </a:t>
            </a:r>
            <a:r>
              <a:rPr lang="ko-KR" altLang="en-US" sz="2600" b="1" dirty="0"/>
              <a:t>물체가 깨지거나 외형 변형</a:t>
            </a:r>
          </a:p>
          <a:p>
            <a:pPr marL="0" indent="0">
              <a:buNone/>
              <a:defRPr/>
            </a:pPr>
            <a:endParaRPr lang="en-US" altLang="ko-KR" sz="2600" b="1" dirty="0"/>
          </a:p>
          <a:p>
            <a:pPr>
              <a:buFont typeface="Symbol"/>
              <a:buChar char="Þ"/>
              <a:defRPr/>
            </a:pPr>
            <a:r>
              <a:rPr lang="ko-KR" altLang="en-US" sz="2600" b="1" dirty="0"/>
              <a:t> 로봇의 파손 우려 </a:t>
            </a:r>
          </a:p>
          <a:p>
            <a:pPr marL="457189" lvl="1" indent="0">
              <a:buNone/>
              <a:defRPr/>
            </a:pPr>
            <a:r>
              <a:rPr lang="en-US" altLang="ko-KR" sz="2600" b="1" dirty="0"/>
              <a:t>- </a:t>
            </a:r>
            <a:r>
              <a:rPr lang="ko-KR" altLang="en-US" sz="2600" b="1" dirty="0"/>
              <a:t>모터 과열 등 고장 가능성</a:t>
            </a:r>
          </a:p>
          <a:p>
            <a:pPr marL="0" indent="0">
              <a:buNone/>
              <a:defRPr/>
            </a:pPr>
            <a:endParaRPr lang="en-US" altLang="ko-KR" sz="2600" b="1" dirty="0"/>
          </a:p>
        </p:txBody>
      </p:sp>
      <p:sp>
        <p:nvSpPr>
          <p:cNvPr id="4" name="TextBox 18"/>
          <p:cNvSpPr txBox="1"/>
          <p:nvPr/>
        </p:nvSpPr>
        <p:spPr>
          <a:xfrm>
            <a:off x="0" y="130967"/>
            <a:ext cx="5262102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500" b="1" dirty="0"/>
              <a:t>  </a:t>
            </a:r>
            <a:r>
              <a:rPr lang="ko-KR" altLang="en-US" sz="3500" b="1" dirty="0"/>
              <a:t>기존 로봇 손의 한계점</a:t>
            </a:r>
          </a:p>
        </p:txBody>
      </p:sp>
      <p:cxnSp>
        <p:nvCxnSpPr>
          <p:cNvPr id="5" name="직선 연결선 21"/>
          <p:cNvCxnSpPr/>
          <p:nvPr/>
        </p:nvCxnSpPr>
        <p:spPr>
          <a:xfrm>
            <a:off x="0" y="822945"/>
            <a:ext cx="914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exploding robot graphic에 대한 이미지 검색결과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9949" y="4134294"/>
            <a:ext cx="1815401" cy="1815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878" y="1702752"/>
            <a:ext cx="2431542" cy="24315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36365" y="5796875"/>
            <a:ext cx="303365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200" b="1" dirty="0">
                <a:latin typeface="+mn-ea"/>
              </a:rPr>
              <a:t>Strain Sensor </a:t>
            </a:r>
            <a:r>
              <a:rPr lang="ko-KR" altLang="en-US" sz="2200" b="1" dirty="0">
                <a:latin typeface="+mn-ea"/>
              </a:rPr>
              <a:t>제작</a:t>
            </a:r>
          </a:p>
        </p:txBody>
      </p:sp>
      <p:grpSp>
        <p:nvGrpSpPr>
          <p:cNvPr id="11" name="그룹 10"/>
          <p:cNvGrpSpPr/>
          <p:nvPr/>
        </p:nvGrpSpPr>
        <p:grpSpPr>
          <a:xfrm>
            <a:off x="3110040" y="1561281"/>
            <a:ext cx="3664735" cy="2295912"/>
            <a:chOff x="3872486" y="2451811"/>
            <a:chExt cx="3926462" cy="2504132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4392968" y="2451811"/>
              <a:ext cx="2118468" cy="1880221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3872486" y="4485978"/>
              <a:ext cx="3926462" cy="4699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2200" b="1" dirty="0">
                  <a:latin typeface="+mn-ea"/>
                </a:rPr>
                <a:t>회로 구성 및 코드 작성</a:t>
              </a: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6066653" y="3766584"/>
            <a:ext cx="3189514" cy="2104836"/>
            <a:chOff x="7376286" y="1973987"/>
            <a:chExt cx="4718704" cy="2529607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3"/>
            <a:srcRect t="17770" b="14780"/>
            <a:stretch>
              <a:fillRect/>
            </a:stretch>
          </p:blipFill>
          <p:spPr>
            <a:xfrm>
              <a:off x="7706964" y="1973987"/>
              <a:ext cx="3641428" cy="1842134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7376286" y="3985751"/>
              <a:ext cx="4718704" cy="5178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2200" b="1" dirty="0"/>
                <a:t>장갑에 부착 후 테스트</a:t>
              </a:r>
            </a:p>
          </p:txBody>
        </p:sp>
      </p:grpSp>
      <p:sp>
        <p:nvSpPr>
          <p:cNvPr id="12" name="오른쪽 화살표 11"/>
          <p:cNvSpPr/>
          <p:nvPr/>
        </p:nvSpPr>
        <p:spPr>
          <a:xfrm rot="19133158">
            <a:off x="2752775" y="2918791"/>
            <a:ext cx="495523" cy="556055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3" name="오른쪽 화살표 12"/>
          <p:cNvSpPr/>
          <p:nvPr/>
        </p:nvSpPr>
        <p:spPr>
          <a:xfrm rot="2700810">
            <a:off x="5967594" y="2936931"/>
            <a:ext cx="378117" cy="556055"/>
          </a:xfrm>
          <a:prstGeom prst="rightArrow">
            <a:avLst>
              <a:gd name="adj1" fmla="val 50000"/>
              <a:gd name="adj2" fmla="val 6109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0" y="130967"/>
            <a:ext cx="5262102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500" b="1" dirty="0"/>
              <a:t>  </a:t>
            </a:r>
            <a:r>
              <a:rPr lang="ko-KR" altLang="en-US" sz="3500" b="1" dirty="0"/>
              <a:t>연구 과정 </a:t>
            </a:r>
            <a:r>
              <a:rPr lang="en-US" altLang="ko-KR" sz="3500" b="1" dirty="0"/>
              <a:t>– </a:t>
            </a:r>
            <a:r>
              <a:rPr lang="ko-KR" altLang="en-US" sz="3500" b="1" dirty="0"/>
              <a:t>센서 시스템</a:t>
            </a:r>
            <a:endParaRPr lang="ko-KR" altLang="en-US" sz="3500" dirty="0"/>
          </a:p>
        </p:txBody>
      </p:sp>
      <p:cxnSp>
        <p:nvCxnSpPr>
          <p:cNvPr id="19" name="직선 연결선 21"/>
          <p:cNvCxnSpPr/>
          <p:nvPr/>
        </p:nvCxnSpPr>
        <p:spPr>
          <a:xfrm>
            <a:off x="0" y="822945"/>
            <a:ext cx="914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495" y="3113198"/>
            <a:ext cx="2098557" cy="268367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44290" b="14510"/>
          <a:stretch>
            <a:fillRect/>
          </a:stretch>
        </p:blipFill>
        <p:spPr>
          <a:xfrm>
            <a:off x="543076" y="1440939"/>
            <a:ext cx="1838803" cy="1594799"/>
          </a:xfrm>
        </p:spPr>
      </p:pic>
      <p:sp>
        <p:nvSpPr>
          <p:cNvPr id="5" name="TextBox 4"/>
          <p:cNvSpPr txBox="1"/>
          <p:nvPr/>
        </p:nvSpPr>
        <p:spPr>
          <a:xfrm>
            <a:off x="34623" y="3302522"/>
            <a:ext cx="303365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200" b="1" dirty="0"/>
              <a:t>3D </a:t>
            </a:r>
            <a:r>
              <a:rPr lang="ko-KR" altLang="en-US" sz="2200" b="1" dirty="0"/>
              <a:t>스캐너로 손 스캔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618800" y="4098180"/>
            <a:ext cx="1757696" cy="1625191"/>
          </a:xfrm>
          <a:prstGeom prst="rect">
            <a:avLst/>
          </a:prstGeom>
        </p:spPr>
      </p:pic>
      <p:grpSp>
        <p:nvGrpSpPr>
          <p:cNvPr id="13" name="그룹 12"/>
          <p:cNvGrpSpPr/>
          <p:nvPr/>
        </p:nvGrpSpPr>
        <p:grpSpPr>
          <a:xfrm>
            <a:off x="5727571" y="1356654"/>
            <a:ext cx="3593427" cy="2191243"/>
            <a:chOff x="8635053" y="2753411"/>
            <a:chExt cx="3593427" cy="2191244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5"/>
            <a:srcRect l="46454" t="42459" r="7510" b="9290"/>
            <a:stretch/>
          </p:blipFill>
          <p:spPr>
            <a:xfrm>
              <a:off x="9301547" y="2753411"/>
              <a:ext cx="1987345" cy="157421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8635053" y="4513768"/>
              <a:ext cx="3593427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2200" b="1" dirty="0"/>
                <a:t>모터</a:t>
              </a:r>
              <a:r>
                <a:rPr lang="en-US" altLang="ko-KR" sz="2200" b="1" dirty="0"/>
                <a:t>,</a:t>
              </a:r>
              <a:r>
                <a:rPr lang="ko-KR" altLang="en-US" sz="2200" b="1" dirty="0"/>
                <a:t> 센서 부착 및 테스트</a:t>
              </a:r>
            </a:p>
          </p:txBody>
        </p:sp>
      </p:grpSp>
      <p:sp>
        <p:nvSpPr>
          <p:cNvPr id="14" name="오른쪽 화살표 13"/>
          <p:cNvSpPr/>
          <p:nvPr/>
        </p:nvSpPr>
        <p:spPr>
          <a:xfrm rot="2588032">
            <a:off x="2985349" y="3606568"/>
            <a:ext cx="378117" cy="556055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5" name="오른쪽 화살표 14"/>
          <p:cNvSpPr/>
          <p:nvPr/>
        </p:nvSpPr>
        <p:spPr>
          <a:xfrm rot="18721448">
            <a:off x="5602060" y="3550718"/>
            <a:ext cx="378117" cy="556055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130967"/>
            <a:ext cx="5262102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500" b="1" dirty="0"/>
              <a:t>  </a:t>
            </a:r>
            <a:r>
              <a:rPr lang="ko-KR" altLang="en-US" sz="3500" b="1" dirty="0"/>
              <a:t>연구 과정 </a:t>
            </a:r>
            <a:r>
              <a:rPr lang="en-US" altLang="ko-KR" sz="3500" b="1" dirty="0"/>
              <a:t>– </a:t>
            </a:r>
            <a:r>
              <a:rPr lang="ko-KR" altLang="en-US" sz="3500" b="1" dirty="0"/>
              <a:t>로봇 손</a:t>
            </a:r>
            <a:endParaRPr lang="ko-KR" altLang="en-US" sz="3500" dirty="0"/>
          </a:p>
        </p:txBody>
      </p:sp>
      <p:cxnSp>
        <p:nvCxnSpPr>
          <p:cNvPr id="20" name="직선 연결선 21"/>
          <p:cNvCxnSpPr/>
          <p:nvPr/>
        </p:nvCxnSpPr>
        <p:spPr>
          <a:xfrm>
            <a:off x="0" y="822945"/>
            <a:ext cx="914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838187" y="5769091"/>
            <a:ext cx="366473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200" b="1" dirty="0">
                <a:latin typeface="+mn-ea"/>
              </a:rPr>
              <a:t>회로 구성 및 코드 작성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312245" y="2576912"/>
            <a:ext cx="208616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200" b="1" dirty="0"/>
              <a:t>사람 손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11115" y="2492063"/>
            <a:ext cx="303365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200" b="1" dirty="0"/>
              <a:t>로봇 손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049778" y="5010515"/>
            <a:ext cx="5044442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600" b="1" dirty="0">
                <a:solidFill>
                  <a:srgbClr val="FF0000"/>
                </a:solidFill>
              </a:rPr>
              <a:t>Wi-Fi or Bluetooth </a:t>
            </a:r>
            <a:r>
              <a:rPr lang="ko-KR" altLang="en-US" sz="2600" b="1" dirty="0">
                <a:solidFill>
                  <a:srgbClr val="FF0000"/>
                </a:solidFill>
              </a:rPr>
              <a:t>이용</a:t>
            </a:r>
          </a:p>
          <a:p>
            <a:pPr lvl="0" algn="ctr">
              <a:defRPr/>
            </a:pPr>
            <a:r>
              <a:rPr lang="ko-KR" altLang="en-US" sz="2600" b="1" dirty="0">
                <a:solidFill>
                  <a:srgbClr val="FF0000"/>
                </a:solidFill>
              </a:rPr>
              <a:t>정보 교환이 가능함</a:t>
            </a:r>
            <a:endParaRPr lang="en-US" altLang="ko-KR" sz="2600" b="1" dirty="0">
              <a:solidFill>
                <a:srgbClr val="FF0000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 flipH="1">
            <a:off x="6880861" y="3090740"/>
            <a:ext cx="1816444" cy="1021751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4"/>
          <a:srcRect l="6760" r="24940" b="20470"/>
          <a:stretch>
            <a:fillRect/>
          </a:stretch>
        </p:blipFill>
        <p:spPr>
          <a:xfrm rot="8290813" flipV="1">
            <a:off x="335189" y="2931987"/>
            <a:ext cx="1599035" cy="1397708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 flipH="1" flipV="1">
            <a:off x="2505069" y="3157547"/>
            <a:ext cx="1195151" cy="851663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5443779" y="3152571"/>
            <a:ext cx="1195151" cy="851663"/>
          </a:xfrm>
          <a:prstGeom prst="rect">
            <a:avLst/>
          </a:prstGeom>
        </p:spPr>
      </p:pic>
      <p:cxnSp>
        <p:nvCxnSpPr>
          <p:cNvPr id="18" name="직선 연결선 17"/>
          <p:cNvCxnSpPr/>
          <p:nvPr/>
        </p:nvCxnSpPr>
        <p:spPr>
          <a:xfrm>
            <a:off x="1956799" y="3544009"/>
            <a:ext cx="5715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1919968" y="3630842"/>
            <a:ext cx="61595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6595111" y="3504044"/>
            <a:ext cx="5715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6562093" y="3586819"/>
            <a:ext cx="61595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제목 1"/>
          <p:cNvSpPr txBox="1">
            <a:spLocks/>
          </p:cNvSpPr>
          <p:nvPr/>
        </p:nvSpPr>
        <p:spPr>
          <a:xfrm>
            <a:off x="636269" y="88420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ko-KR" altLang="en-US" sz="2800" b="1" dirty="0">
                <a:latin typeface="+mj-ea"/>
              </a:rPr>
              <a:t>무선 통신 이용 원격조종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129210"/>
            <a:ext cx="5262102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500" b="1" dirty="0"/>
              <a:t>  </a:t>
            </a:r>
            <a:r>
              <a:rPr lang="ko-KR" altLang="en-US" sz="3500" b="1" dirty="0"/>
              <a:t>연구 과정 </a:t>
            </a:r>
            <a:r>
              <a:rPr lang="en-US" altLang="ko-KR" sz="3500" b="1" dirty="0"/>
              <a:t>– </a:t>
            </a:r>
            <a:r>
              <a:rPr lang="ko-KR" altLang="en-US" sz="3500" b="1" dirty="0"/>
              <a:t>정보 전달</a:t>
            </a:r>
            <a:endParaRPr lang="ko-KR" altLang="en-US" sz="3500" dirty="0"/>
          </a:p>
        </p:txBody>
      </p:sp>
      <p:cxnSp>
        <p:nvCxnSpPr>
          <p:cNvPr id="35" name="직선 연결선 21"/>
          <p:cNvCxnSpPr/>
          <p:nvPr/>
        </p:nvCxnSpPr>
        <p:spPr>
          <a:xfrm>
            <a:off x="0" y="822945"/>
            <a:ext cx="914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오른쪽 화살표 4"/>
          <p:cNvSpPr/>
          <p:nvPr/>
        </p:nvSpPr>
        <p:spPr>
          <a:xfrm>
            <a:off x="4053840" y="3268980"/>
            <a:ext cx="1051560" cy="129540"/>
          </a:xfrm>
          <a:prstGeom prst="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오른쪽 화살표 35"/>
          <p:cNvSpPr/>
          <p:nvPr/>
        </p:nvSpPr>
        <p:spPr>
          <a:xfrm rot="10800000">
            <a:off x="4053840" y="3752607"/>
            <a:ext cx="1051560" cy="129540"/>
          </a:xfrm>
          <a:prstGeom prst="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3085404" y="2418582"/>
            <a:ext cx="303365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2200" b="1" dirty="0"/>
              <a:t>로봇 손이 느끼는</a:t>
            </a:r>
            <a:endParaRPr lang="en-US" altLang="ko-KR" sz="2200" b="1" dirty="0"/>
          </a:p>
          <a:p>
            <a:pPr lvl="0" algn="ctr">
              <a:defRPr/>
            </a:pPr>
            <a:r>
              <a:rPr lang="ko-KR" altLang="en-US" sz="2200" b="1" dirty="0"/>
              <a:t>압력 정보</a:t>
            </a:r>
            <a:endParaRPr lang="en-US" altLang="ko-KR" sz="22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739560" y="4042542"/>
            <a:ext cx="172534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en-US" altLang="ko-KR" sz="2200" b="1" dirty="0"/>
              <a:t>Strain Sensor</a:t>
            </a:r>
          </a:p>
          <a:p>
            <a:pPr lvl="0" algn="ctr">
              <a:defRPr/>
            </a:pPr>
            <a:r>
              <a:rPr lang="ko-KR" altLang="en-US" sz="2200" b="1" dirty="0"/>
              <a:t>측정값</a:t>
            </a:r>
          </a:p>
          <a:p>
            <a:endParaRPr lang="ko-KR" altLang="en-US" sz="2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TextBox 18"/>
          <p:cNvSpPr txBox="1"/>
          <p:nvPr/>
        </p:nvSpPr>
        <p:spPr>
          <a:xfrm>
            <a:off x="0" y="130967"/>
            <a:ext cx="7970982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500" b="1" dirty="0"/>
              <a:t>  </a:t>
            </a:r>
            <a:r>
              <a:rPr lang="ko-KR" altLang="en-US" sz="3500" b="1" dirty="0"/>
              <a:t>다양한 센서의 제작과 활용</a:t>
            </a:r>
            <a:endParaRPr lang="ko-KR" altLang="en-US" sz="3500" dirty="0"/>
          </a:p>
        </p:txBody>
      </p:sp>
      <p:cxnSp>
        <p:nvCxnSpPr>
          <p:cNvPr id="1032" name="직선 연결선 21"/>
          <p:cNvCxnSpPr/>
          <p:nvPr/>
        </p:nvCxnSpPr>
        <p:spPr>
          <a:xfrm>
            <a:off x="0" y="822945"/>
            <a:ext cx="914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/>
          <p:cNvGrpSpPr/>
          <p:nvPr/>
        </p:nvGrpSpPr>
        <p:grpSpPr>
          <a:xfrm>
            <a:off x="2284682" y="2118493"/>
            <a:ext cx="4464496" cy="3755429"/>
            <a:chOff x="-2268760" y="1401763"/>
            <a:chExt cx="4464496" cy="3755429"/>
          </a:xfrm>
        </p:grpSpPr>
        <p:sp>
          <p:nvSpPr>
            <p:cNvPr id="16" name="직사각형 15"/>
            <p:cNvSpPr/>
            <p:nvPr/>
          </p:nvSpPr>
          <p:spPr>
            <a:xfrm>
              <a:off x="-2268760" y="1401763"/>
              <a:ext cx="4464496" cy="37554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7" name="그룹 16"/>
            <p:cNvGrpSpPr/>
            <p:nvPr/>
          </p:nvGrpSpPr>
          <p:grpSpPr>
            <a:xfrm>
              <a:off x="-1950171" y="1956453"/>
              <a:ext cx="3930639" cy="2580264"/>
              <a:chOff x="320451" y="2508504"/>
              <a:chExt cx="3930639" cy="2580264"/>
            </a:xfrm>
          </p:grpSpPr>
          <p:pic>
            <p:nvPicPr>
              <p:cNvPr id="18" name="Picture 2" descr="pressure sensorì ëí ì´ë¯¸ì§ ê²ìê²°ê³¼"/>
              <p:cNvPicPr>
                <a:picLocks noChangeAspect="1" noChangeArrowheads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293" y="2508504"/>
                <a:ext cx="1219395" cy="121939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Picture 4" descr="bending sensorì ëí ì´ë¯¸ì§ ê²ìê²°ê³¼"/>
              <p:cNvPicPr>
                <a:picLocks noChangeAspect="1" noChangeArrowheads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0451" y="3914913"/>
                <a:ext cx="1443237" cy="117385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0" name="TextBox 19"/>
              <p:cNvSpPr txBox="1"/>
              <p:nvPr/>
            </p:nvSpPr>
            <p:spPr>
              <a:xfrm>
                <a:off x="1941928" y="2829907"/>
                <a:ext cx="216024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/>
                  <a:t>Pressure sensor</a:t>
                </a:r>
                <a:endParaRPr lang="ko-KR" altLang="en-US" dirty="0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2090850" y="4304033"/>
                <a:ext cx="216024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/>
                  <a:t>Strain sensor</a:t>
                </a:r>
                <a:endParaRPr lang="ko-KR" altLang="en-US" dirty="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ssure sensor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43879" y="1556792"/>
            <a:ext cx="2448272" cy="2448272"/>
          </a:xfrm>
          <a:prstGeom prst="rect">
            <a:avLst/>
          </a:prstGeom>
          <a:noFill/>
        </p:spPr>
      </p:pic>
      <p:pic>
        <p:nvPicPr>
          <p:cNvPr id="1028" name="Picture 4" descr="bending sensor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611562" y="3909580"/>
            <a:ext cx="2739211" cy="2227933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3192151" y="2241528"/>
            <a:ext cx="21602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 b="1" dirty="0"/>
              <a:t>Pressure sensor</a:t>
            </a:r>
            <a:endParaRPr lang="ko-KR" altLang="en-US" sz="2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3192151" y="4608047"/>
            <a:ext cx="2160240" cy="819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 b="1"/>
              <a:t>Strain </a:t>
            </a:r>
          </a:p>
          <a:p>
            <a:pPr algn="ctr">
              <a:defRPr/>
            </a:pPr>
            <a:r>
              <a:rPr lang="en-US" altLang="ko-KR" sz="2400" b="1"/>
              <a:t>sensor</a:t>
            </a:r>
            <a:endParaRPr lang="ko-KR" altLang="en-US" sz="2400" b="1"/>
          </a:p>
        </p:txBody>
      </p:sp>
      <p:sp>
        <p:nvSpPr>
          <p:cNvPr id="7" name="오른쪽 중괄호 6"/>
          <p:cNvSpPr/>
          <p:nvPr/>
        </p:nvSpPr>
        <p:spPr>
          <a:xfrm>
            <a:off x="5148065" y="1834288"/>
            <a:ext cx="396044" cy="4259008"/>
          </a:xfrm>
          <a:prstGeom prst="rightBrace">
            <a:avLst>
              <a:gd name="adj1" fmla="val 34123"/>
              <a:gd name="adj2" fmla="val 56031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5868144" y="1901381"/>
            <a:ext cx="28803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800" b="1" dirty="0">
                <a:latin typeface="+mj-ea"/>
                <a:ea typeface="+mj-ea"/>
              </a:rPr>
              <a:t>제작 방법</a:t>
            </a:r>
            <a:r>
              <a:rPr lang="ko-KR" altLang="en-US" sz="1600" b="1" dirty="0">
                <a:latin typeface="+mj-ea"/>
                <a:ea typeface="+mj-ea"/>
              </a:rPr>
              <a:t>의</a:t>
            </a:r>
            <a:r>
              <a:rPr lang="ko-KR" altLang="en-US" sz="2800" b="1" dirty="0">
                <a:latin typeface="+mj-ea"/>
                <a:ea typeface="+mj-ea"/>
              </a:rPr>
              <a:t> </a:t>
            </a:r>
            <a:r>
              <a:rPr lang="ko-KR" altLang="en-US" sz="2000" b="1" dirty="0">
                <a:latin typeface="+mj-ea"/>
                <a:ea typeface="+mj-ea"/>
              </a:rPr>
              <a:t>이해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2" name="아래쪽 화살표 1"/>
          <p:cNvSpPr/>
          <p:nvPr/>
        </p:nvSpPr>
        <p:spPr>
          <a:xfrm>
            <a:off x="6948264" y="2636912"/>
            <a:ext cx="360040" cy="115212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5796136" y="4646401"/>
            <a:ext cx="28803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800" b="1" dirty="0">
                <a:latin typeface="+mn-ea"/>
              </a:rPr>
              <a:t>직접 센서 제작</a:t>
            </a:r>
            <a:endParaRPr lang="ko-KR" altLang="en-US" b="1" dirty="0">
              <a:latin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796136" y="4005065"/>
            <a:ext cx="28803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 b="1" dirty="0">
                <a:solidFill>
                  <a:srgbClr val="FF0000"/>
                </a:solidFill>
                <a:latin typeface="+mj-ea"/>
                <a:ea typeface="+mj-ea"/>
              </a:rPr>
              <a:t>“</a:t>
            </a:r>
            <a:r>
              <a:rPr lang="ko-KR" altLang="en-US" sz="2800" b="1" dirty="0">
                <a:solidFill>
                  <a:srgbClr val="FF0000"/>
                </a:solidFill>
                <a:latin typeface="+mj-ea"/>
                <a:ea typeface="+mj-ea"/>
              </a:rPr>
              <a:t>유연 센서</a:t>
            </a:r>
            <a:r>
              <a:rPr lang="en-US" altLang="ko-KR" sz="2800" b="1" dirty="0">
                <a:solidFill>
                  <a:srgbClr val="FF0000"/>
                </a:solidFill>
                <a:latin typeface="+mj-ea"/>
                <a:ea typeface="+mj-ea"/>
              </a:rPr>
              <a:t>”</a:t>
            </a:r>
            <a:r>
              <a:rPr lang="ko-KR" altLang="en-US" sz="1600" b="1" dirty="0">
                <a:latin typeface="+mj-ea"/>
                <a:ea typeface="+mj-ea"/>
              </a:rPr>
              <a:t>로서</a:t>
            </a:r>
            <a:endParaRPr lang="ko-KR" altLang="en-US" sz="1100" b="1" dirty="0">
              <a:latin typeface="+mj-ea"/>
              <a:ea typeface="+mj-ea"/>
            </a:endParaRPr>
          </a:p>
        </p:txBody>
      </p:sp>
      <p:sp>
        <p:nvSpPr>
          <p:cNvPr id="16" name="TextBox 18"/>
          <p:cNvSpPr txBox="1"/>
          <p:nvPr/>
        </p:nvSpPr>
        <p:spPr>
          <a:xfrm>
            <a:off x="-1" y="130967"/>
            <a:ext cx="6114473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500" b="1" dirty="0"/>
              <a:t>  </a:t>
            </a:r>
            <a:r>
              <a:rPr lang="ko-KR" altLang="en-US" sz="3500" b="1" dirty="0"/>
              <a:t>다양한 센서의 제작과 활용</a:t>
            </a:r>
            <a:endParaRPr lang="ko-KR" altLang="en-US" sz="3500" dirty="0"/>
          </a:p>
        </p:txBody>
      </p:sp>
      <p:cxnSp>
        <p:nvCxnSpPr>
          <p:cNvPr id="17" name="직선 연결선 21"/>
          <p:cNvCxnSpPr/>
          <p:nvPr/>
        </p:nvCxnSpPr>
        <p:spPr>
          <a:xfrm>
            <a:off x="0" y="822945"/>
            <a:ext cx="914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79505" y="138878"/>
            <a:ext cx="107130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3600" b="1" dirty="0"/>
              <a:t>MINT(</a:t>
            </a:r>
            <a:r>
              <a:rPr lang="en-US" altLang="ko-KR" sz="3600" b="1" dirty="0" err="1">
                <a:solidFill>
                  <a:srgbClr val="FF0000"/>
                </a:solidFill>
              </a:rPr>
              <a:t>MI</a:t>
            </a:r>
            <a:r>
              <a:rPr lang="en-US" altLang="ko-KR" sz="3600" b="1" dirty="0" err="1"/>
              <a:t>cro</a:t>
            </a:r>
            <a:r>
              <a:rPr lang="en-US" altLang="ko-KR" sz="3600" b="1" dirty="0"/>
              <a:t> and </a:t>
            </a:r>
            <a:r>
              <a:rPr lang="en-US" altLang="ko-KR" sz="3600" b="1" dirty="0">
                <a:solidFill>
                  <a:srgbClr val="FF0000"/>
                </a:solidFill>
              </a:rPr>
              <a:t>N</a:t>
            </a:r>
            <a:r>
              <a:rPr lang="en-US" altLang="ko-KR" sz="3600" b="1" dirty="0"/>
              <a:t>ano </a:t>
            </a:r>
            <a:r>
              <a:rPr lang="en-US" altLang="ko-KR" sz="3600" b="1" dirty="0">
                <a:solidFill>
                  <a:srgbClr val="FF0000"/>
                </a:solidFill>
              </a:rPr>
              <a:t>T</a:t>
            </a:r>
            <a:r>
              <a:rPr lang="en-US" altLang="ko-KR" sz="3600" b="1" dirty="0"/>
              <a:t>ransducer) </a:t>
            </a:r>
            <a:r>
              <a:rPr lang="ko-KR" altLang="en-US" sz="3600" b="1" dirty="0"/>
              <a:t>연구실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08001" y="3058020"/>
            <a:ext cx="3578577" cy="156145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706322" y="3014186"/>
            <a:ext cx="1948263" cy="152502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989445" y="4902476"/>
            <a:ext cx="5294488" cy="1417379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2297289" y="1131671"/>
            <a:ext cx="4091936" cy="1458621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6687734" y="3002611"/>
            <a:ext cx="2122312" cy="1519016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1531144" y="2655225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defRPr/>
            </a:pPr>
            <a:r>
              <a:rPr lang="en-US" b="1" dirty="0">
                <a:solidFill>
                  <a:srgbClr val="008000"/>
                </a:solidFill>
                <a:latin typeface="Arial"/>
              </a:rPr>
              <a:t>Bio Sensors</a:t>
            </a:r>
            <a:endParaRPr 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3566150" y="4521627"/>
            <a:ext cx="20783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u="sng" dirty="0">
                <a:solidFill>
                  <a:srgbClr val="FF0000"/>
                </a:solidFill>
                <a:latin typeface="Arial"/>
              </a:rPr>
              <a:t>Physical Sensors</a:t>
            </a:r>
            <a:endParaRPr lang="en-US" u="sng" dirty="0">
              <a:solidFill>
                <a:srgbClr val="FF0000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744329" y="2633279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defRPr/>
            </a:pPr>
            <a:r>
              <a:rPr lang="en-US" b="1">
                <a:solidFill>
                  <a:srgbClr val="008000"/>
                </a:solidFill>
                <a:latin typeface="Arial"/>
              </a:rPr>
              <a:t>Chemical Sensors</a:t>
            </a:r>
            <a:endParaRPr lang="en-US"/>
          </a:p>
        </p:txBody>
      </p:sp>
      <p:cxnSp>
        <p:nvCxnSpPr>
          <p:cNvPr id="19" name="직선 연결선 21"/>
          <p:cNvCxnSpPr/>
          <p:nvPr/>
        </p:nvCxnSpPr>
        <p:spPr>
          <a:xfrm>
            <a:off x="0" y="822945"/>
            <a:ext cx="914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524518" y="1772817"/>
            <a:ext cx="1221563" cy="1930292"/>
            <a:chOff x="524518" y="1772816"/>
            <a:chExt cx="1221562" cy="1930292"/>
          </a:xfrm>
        </p:grpSpPr>
        <p:pic>
          <p:nvPicPr>
            <p:cNvPr id="16" name="Picture 2" descr="pressure sensorì ëí ì´ë¯¸ì§ ê²ìê²°ê³¼"/>
            <p:cNvPicPr>
              <a:picLocks noChangeAspect="1" noChangeArrowheads="1"/>
            </p:cNvPicPr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616322" y="1772816"/>
              <a:ext cx="1091817" cy="1091817"/>
            </a:xfrm>
            <a:prstGeom prst="rect">
              <a:avLst/>
            </a:prstGeom>
            <a:noFill/>
          </p:spPr>
        </p:pic>
        <p:pic>
          <p:nvPicPr>
            <p:cNvPr id="17" name="Picture 4" descr="bending sensorì ëí ì´ë¯¸ì§ ê²ìê²°ê³¼"/>
            <p:cNvPicPr>
              <a:picLocks noChangeAspect="1" noChangeArrowheads="1"/>
            </p:cNvPicPr>
            <p:nvPr/>
          </p:nvPicPr>
          <p:blipFill rotWithShape="1">
            <a:blip r:embed="rId4"/>
            <a:srcRect/>
            <a:stretch>
              <a:fillRect/>
            </a:stretch>
          </p:blipFill>
          <p:spPr>
            <a:xfrm>
              <a:off x="524518" y="2709552"/>
              <a:ext cx="1221562" cy="993556"/>
            </a:xfrm>
            <a:prstGeom prst="rect">
              <a:avLst/>
            </a:prstGeom>
            <a:noFill/>
          </p:spPr>
        </p:pic>
      </p:grpSp>
      <p:sp>
        <p:nvSpPr>
          <p:cNvPr id="8" name="TextBox 7"/>
          <p:cNvSpPr txBox="1"/>
          <p:nvPr/>
        </p:nvSpPr>
        <p:spPr>
          <a:xfrm>
            <a:off x="467544" y="3789041"/>
            <a:ext cx="15121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 dirty="0"/>
              <a:t>장치의 센서</a:t>
            </a:r>
          </a:p>
        </p:txBody>
      </p:sp>
      <p:sp>
        <p:nvSpPr>
          <p:cNvPr id="9" name="오른쪽 화살표 8"/>
          <p:cNvSpPr/>
          <p:nvPr/>
        </p:nvSpPr>
        <p:spPr>
          <a:xfrm>
            <a:off x="1943709" y="2636912"/>
            <a:ext cx="1116124" cy="356784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979712" y="2317549"/>
            <a:ext cx="9361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 dirty="0"/>
              <a:t>측정값</a:t>
            </a:r>
          </a:p>
        </p:txBody>
      </p:sp>
      <p:pic>
        <p:nvPicPr>
          <p:cNvPr id="2052" name="Picture 4" descr="ìëì´ë¸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3131840" y="2074884"/>
            <a:ext cx="2304256" cy="1837624"/>
          </a:xfrm>
          <a:prstGeom prst="rect">
            <a:avLst/>
          </a:prstGeom>
          <a:noFill/>
        </p:spPr>
      </p:pic>
      <p:pic>
        <p:nvPicPr>
          <p:cNvPr id="2050" name="Picture 2" descr="ìëì´ë¸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6"/>
          <a:srcRect b="10350"/>
          <a:stretch>
            <a:fillRect/>
          </a:stretch>
        </p:blipFill>
        <p:spPr>
          <a:xfrm>
            <a:off x="3723672" y="1655596"/>
            <a:ext cx="1136360" cy="676501"/>
          </a:xfrm>
          <a:prstGeom prst="rect">
            <a:avLst/>
          </a:prstGeom>
          <a:noFill/>
        </p:spPr>
      </p:pic>
      <p:sp>
        <p:nvSpPr>
          <p:cNvPr id="24" name="TextBox 23"/>
          <p:cNvSpPr txBox="1"/>
          <p:nvPr/>
        </p:nvSpPr>
        <p:spPr>
          <a:xfrm>
            <a:off x="3178431" y="3779749"/>
            <a:ext cx="24325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 dirty="0" err="1"/>
              <a:t>아두이노</a:t>
            </a:r>
            <a:r>
              <a:rPr lang="ko-KR" altLang="en-US" b="1" dirty="0"/>
              <a:t> 프로그래밍</a:t>
            </a:r>
          </a:p>
        </p:txBody>
      </p:sp>
      <p:sp>
        <p:nvSpPr>
          <p:cNvPr id="25" name="오른쪽 화살표 24"/>
          <p:cNvSpPr/>
          <p:nvPr/>
        </p:nvSpPr>
        <p:spPr>
          <a:xfrm>
            <a:off x="5436097" y="2636912"/>
            <a:ext cx="1116124" cy="356784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6748008" y="1802337"/>
            <a:ext cx="24325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 dirty="0"/>
              <a:t>로봇 팔의 동작 구현</a:t>
            </a:r>
          </a:p>
        </p:txBody>
      </p:sp>
      <p:pic>
        <p:nvPicPr>
          <p:cNvPr id="2054" name="Picture 6" descr="ë¡ë´í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7"/>
          <a:srcRect/>
          <a:stretch>
            <a:fillRect/>
          </a:stretch>
        </p:blipFill>
        <p:spPr>
          <a:xfrm rot="1842450" flipH="1">
            <a:off x="6526806" y="1881310"/>
            <a:ext cx="2543651" cy="1867993"/>
          </a:xfrm>
          <a:prstGeom prst="rect">
            <a:avLst/>
          </a:prstGeom>
          <a:noFill/>
        </p:spPr>
      </p:pic>
      <p:sp>
        <p:nvSpPr>
          <p:cNvPr id="29" name="TextBox 28"/>
          <p:cNvSpPr txBox="1"/>
          <p:nvPr/>
        </p:nvSpPr>
        <p:spPr>
          <a:xfrm>
            <a:off x="3926630" y="6084438"/>
            <a:ext cx="10774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3D </a:t>
            </a:r>
            <a:r>
              <a:rPr lang="ko-KR" altLang="en-US" sz="1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모델링</a:t>
            </a:r>
            <a:endParaRPr lang="ko-KR" altLang="en-US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373553" y="6084438"/>
            <a:ext cx="10774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3D </a:t>
            </a:r>
            <a:r>
              <a:rPr lang="ko-KR" altLang="en-US" sz="1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프린팅</a:t>
            </a:r>
            <a:endParaRPr lang="ko-KR" altLang="en-US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058" name="Picture 10" descr="3díë¦°í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8"/>
          <a:srcRect r="68310" b="15770"/>
          <a:stretch>
            <a:fillRect/>
          </a:stretch>
        </p:blipFill>
        <p:spPr>
          <a:xfrm>
            <a:off x="3504221" y="4142252"/>
            <a:ext cx="1931876" cy="1885375"/>
          </a:xfrm>
          <a:prstGeom prst="rect">
            <a:avLst/>
          </a:prstGeom>
          <a:noFill/>
        </p:spPr>
      </p:pic>
      <p:pic>
        <p:nvPicPr>
          <p:cNvPr id="32" name="Picture 10" descr="3díë¦°í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8"/>
          <a:srcRect l="37950" r="30360" b="15770"/>
          <a:stretch>
            <a:fillRect/>
          </a:stretch>
        </p:blipFill>
        <p:spPr>
          <a:xfrm>
            <a:off x="6012161" y="4142252"/>
            <a:ext cx="1931876" cy="1885375"/>
          </a:xfrm>
          <a:prstGeom prst="rect">
            <a:avLst/>
          </a:prstGeom>
          <a:noFill/>
        </p:spPr>
      </p:pic>
      <p:sp>
        <p:nvSpPr>
          <p:cNvPr id="33" name="오른쪽 화살표 32"/>
          <p:cNvSpPr/>
          <p:nvPr/>
        </p:nvSpPr>
        <p:spPr>
          <a:xfrm>
            <a:off x="5305247" y="5084939"/>
            <a:ext cx="688912" cy="356784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4" name="오른쪽 화살표 33"/>
          <p:cNvSpPr/>
          <p:nvPr/>
        </p:nvSpPr>
        <p:spPr>
          <a:xfrm rot="18701088">
            <a:off x="7537651" y="3954847"/>
            <a:ext cx="688912" cy="356784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7" name="TextBox 18"/>
          <p:cNvSpPr txBox="1"/>
          <p:nvPr/>
        </p:nvSpPr>
        <p:spPr>
          <a:xfrm>
            <a:off x="-1" y="130967"/>
            <a:ext cx="80633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3500" b="1" dirty="0">
                <a:latin typeface="+mj-ea"/>
              </a:rPr>
              <a:t> 센서 프로그래밍 및 로봇 손 제작</a:t>
            </a:r>
          </a:p>
        </p:txBody>
      </p:sp>
      <p:cxnSp>
        <p:nvCxnSpPr>
          <p:cNvPr id="28" name="직선 연결선 21"/>
          <p:cNvCxnSpPr/>
          <p:nvPr/>
        </p:nvCxnSpPr>
        <p:spPr>
          <a:xfrm>
            <a:off x="0" y="822945"/>
            <a:ext cx="914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17918" y="1007247"/>
            <a:ext cx="23419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 b="1" dirty="0">
                <a:latin typeface="+mj-ea"/>
                <a:ea typeface="+mj-ea"/>
              </a:rPr>
              <a:t>&lt;</a:t>
            </a:r>
            <a:r>
              <a:rPr lang="ko-KR" altLang="en-US" sz="2800" b="1" dirty="0">
                <a:latin typeface="+mj-ea"/>
                <a:ea typeface="+mj-ea"/>
              </a:rPr>
              <a:t>유연 센서</a:t>
            </a:r>
            <a:r>
              <a:rPr lang="en-US" altLang="ko-KR" sz="2800" b="1" dirty="0">
                <a:latin typeface="+mj-ea"/>
                <a:ea typeface="+mj-ea"/>
              </a:rPr>
              <a:t>&gt;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940152" y="1007247"/>
            <a:ext cx="20882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 b="1" dirty="0">
                <a:latin typeface="+mj-ea"/>
                <a:ea typeface="+mj-ea"/>
              </a:rPr>
              <a:t>&lt;</a:t>
            </a:r>
            <a:r>
              <a:rPr lang="ko-KR" altLang="en-US" sz="2800" b="1" dirty="0">
                <a:latin typeface="+mj-ea"/>
                <a:ea typeface="+mj-ea"/>
              </a:rPr>
              <a:t>로봇 팔</a:t>
            </a:r>
            <a:r>
              <a:rPr lang="en-US" altLang="ko-KR" sz="2800" b="1" dirty="0">
                <a:latin typeface="+mj-ea"/>
                <a:ea typeface="+mj-ea"/>
              </a:rPr>
              <a:t>&gt;</a:t>
            </a:r>
            <a:endParaRPr lang="ko-KR" altLang="en-US" b="1" dirty="0">
              <a:latin typeface="+mj-ea"/>
              <a:ea typeface="+mj-ea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4499992" y="1530469"/>
            <a:ext cx="0" cy="4994877"/>
          </a:xfrm>
          <a:prstGeom prst="line">
            <a:avLst/>
          </a:prstGeom>
          <a:ln w="57150">
            <a:solidFill>
              <a:schemeClr val="accent1">
                <a:lumMod val="20000"/>
                <a:lumOff val="8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38673" y="2132859"/>
            <a:ext cx="41044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 dirty="0">
                <a:latin typeface="+mn-ea"/>
              </a:rPr>
              <a:t>  </a:t>
            </a:r>
            <a:r>
              <a:rPr lang="ko-KR" altLang="en-US" b="1" dirty="0">
                <a:latin typeface="+mn-ea"/>
              </a:rPr>
              <a:t>구부림</a:t>
            </a:r>
            <a:r>
              <a:rPr lang="en-US" altLang="ko-KR" b="1" dirty="0">
                <a:latin typeface="+mn-ea"/>
              </a:rPr>
              <a:t>, </a:t>
            </a:r>
            <a:r>
              <a:rPr lang="ko-KR" altLang="en-US" b="1" dirty="0">
                <a:latin typeface="+mn-ea"/>
              </a:rPr>
              <a:t>압축</a:t>
            </a:r>
            <a:r>
              <a:rPr lang="en-US" altLang="ko-KR" b="1" dirty="0">
                <a:latin typeface="+mn-ea"/>
              </a:rPr>
              <a:t>, </a:t>
            </a:r>
            <a:r>
              <a:rPr lang="ko-KR" altLang="en-US" b="1" dirty="0">
                <a:latin typeface="+mn-ea"/>
              </a:rPr>
              <a:t>인장이 자유로움</a:t>
            </a:r>
          </a:p>
          <a:p>
            <a:pPr lvl="0">
              <a:defRPr/>
            </a:pPr>
            <a:r>
              <a:rPr lang="ko-KR" altLang="en-US" b="1" dirty="0">
                <a:latin typeface="+mn-ea"/>
              </a:rPr>
              <a:t> </a:t>
            </a:r>
            <a:r>
              <a:rPr lang="en-US" altLang="ko-KR" b="1" dirty="0">
                <a:latin typeface="+mn-ea"/>
              </a:rPr>
              <a:t>&amp; </a:t>
            </a:r>
            <a:r>
              <a:rPr lang="ko-KR" altLang="en-US" b="1" dirty="0">
                <a:latin typeface="+mn-ea"/>
              </a:rPr>
              <a:t>압력 측정</a:t>
            </a:r>
            <a:r>
              <a:rPr lang="en-US" altLang="ko-KR" b="1" dirty="0">
                <a:latin typeface="+mn-ea"/>
              </a:rPr>
              <a:t>, </a:t>
            </a:r>
            <a:r>
              <a:rPr lang="ko-KR" altLang="en-US" b="1" dirty="0">
                <a:latin typeface="+mn-ea"/>
              </a:rPr>
              <a:t>구부림 정도 측정 가능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79512" y="3573018"/>
            <a:ext cx="4104456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dirty="0">
                <a:latin typeface="+mn-ea"/>
              </a:rPr>
              <a:t>  </a:t>
            </a:r>
            <a:r>
              <a:rPr lang="ko-KR" altLang="en-US" b="1" dirty="0">
                <a:latin typeface="+mn-ea"/>
              </a:rPr>
              <a:t>신체부위 부착 편리</a:t>
            </a:r>
          </a:p>
          <a:p>
            <a:pPr algn="ctr">
              <a:defRPr/>
            </a:pPr>
            <a:r>
              <a:rPr lang="en-US" altLang="ko-KR" b="1" dirty="0">
                <a:latin typeface="+mn-ea"/>
              </a:rPr>
              <a:t>  </a:t>
            </a:r>
            <a:r>
              <a:rPr lang="ko-KR" altLang="en-US" b="1" dirty="0">
                <a:latin typeface="+mn-ea"/>
              </a:rPr>
              <a:t>거동</a:t>
            </a:r>
            <a:r>
              <a:rPr lang="en-US" altLang="ko-KR" b="1" dirty="0">
                <a:latin typeface="+mn-ea"/>
              </a:rPr>
              <a:t>, </a:t>
            </a:r>
            <a:r>
              <a:rPr lang="ko-KR" altLang="en-US" b="1" dirty="0">
                <a:latin typeface="+mn-ea"/>
              </a:rPr>
              <a:t>조종이 쉬움</a:t>
            </a:r>
          </a:p>
          <a:p>
            <a:pPr algn="ctr">
              <a:defRPr/>
            </a:pPr>
            <a:endParaRPr lang="en-US" altLang="ko-KR" b="1" dirty="0">
              <a:latin typeface="+mn-ea"/>
            </a:endParaRPr>
          </a:p>
          <a:p>
            <a:pPr algn="ctr">
              <a:defRPr/>
            </a:pPr>
            <a:r>
              <a:rPr lang="en-US" altLang="ko-KR" b="1" dirty="0">
                <a:latin typeface="+mn-ea"/>
              </a:rPr>
              <a:t>  </a:t>
            </a:r>
            <a:r>
              <a:rPr lang="ko-KR" altLang="en-US" b="1" dirty="0">
                <a:latin typeface="+mn-ea"/>
              </a:rPr>
              <a:t>다양한 </a:t>
            </a:r>
            <a:r>
              <a:rPr lang="en-US" altLang="ko-KR" sz="2800" b="1" dirty="0">
                <a:solidFill>
                  <a:srgbClr val="FF0000"/>
                </a:solidFill>
                <a:latin typeface="+mn-ea"/>
              </a:rPr>
              <a:t>“</a:t>
            </a:r>
            <a:r>
              <a:rPr lang="ko-KR" altLang="en-US" sz="2800" b="1" dirty="0" err="1">
                <a:solidFill>
                  <a:srgbClr val="FF0000"/>
                </a:solidFill>
                <a:latin typeface="+mn-ea"/>
              </a:rPr>
              <a:t>웨어러블</a:t>
            </a:r>
            <a:r>
              <a:rPr lang="ko-KR" altLang="en-US" sz="2800" b="1" dirty="0">
                <a:solidFill>
                  <a:srgbClr val="FF0000"/>
                </a:solidFill>
                <a:latin typeface="+mn-ea"/>
              </a:rPr>
              <a:t> 장치</a:t>
            </a:r>
            <a:r>
              <a:rPr lang="en-US" altLang="ko-KR" sz="2800" b="1" dirty="0">
                <a:solidFill>
                  <a:srgbClr val="FF0000"/>
                </a:solidFill>
                <a:latin typeface="+mn-ea"/>
              </a:rPr>
              <a:t>”</a:t>
            </a:r>
            <a:endParaRPr lang="ko-KR" altLang="en-US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1" name="아래쪽 화살표 10"/>
          <p:cNvSpPr/>
          <p:nvPr/>
        </p:nvSpPr>
        <p:spPr>
          <a:xfrm>
            <a:off x="2051723" y="2923205"/>
            <a:ext cx="339181" cy="577805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4716016" y="2132856"/>
            <a:ext cx="41044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 dirty="0">
                <a:latin typeface="+mn-ea"/>
              </a:rPr>
              <a:t>  </a:t>
            </a:r>
            <a:r>
              <a:rPr lang="ko-KR" altLang="en-US" b="1" dirty="0">
                <a:latin typeface="+mn-ea"/>
              </a:rPr>
              <a:t>사람이 직접 작업하기 어려운 공간</a:t>
            </a:r>
          </a:p>
          <a:p>
            <a:pPr lvl="0">
              <a:defRPr/>
            </a:pPr>
            <a:endParaRPr lang="en-US" altLang="ko-KR" b="1" dirty="0">
              <a:latin typeface="+mn-ea"/>
            </a:endParaRPr>
          </a:p>
          <a:p>
            <a:pPr lvl="0">
              <a:defRPr/>
            </a:pPr>
            <a:r>
              <a:rPr lang="en-US" altLang="ko-KR" b="1" dirty="0">
                <a:latin typeface="+mn-ea"/>
              </a:rPr>
              <a:t>    </a:t>
            </a:r>
            <a:r>
              <a:rPr lang="ko-KR" altLang="en-US" b="1" dirty="0">
                <a:latin typeface="+mn-ea"/>
              </a:rPr>
              <a:t>공기 중에 노출되면 안 되는 경우</a:t>
            </a:r>
          </a:p>
        </p:txBody>
      </p:sp>
      <p:sp>
        <p:nvSpPr>
          <p:cNvPr id="35" name="아래쪽 화살표 34"/>
          <p:cNvSpPr/>
          <p:nvPr/>
        </p:nvSpPr>
        <p:spPr>
          <a:xfrm>
            <a:off x="6598656" y="3176751"/>
            <a:ext cx="339181" cy="577805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4716016" y="3788462"/>
            <a:ext cx="410445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600" b="1" dirty="0">
                <a:latin typeface="+mn-ea"/>
              </a:rPr>
              <a:t>온몸을 감싸는 작업복을 입고 </a:t>
            </a:r>
          </a:p>
          <a:p>
            <a:pPr algn="ctr">
              <a:defRPr/>
            </a:pPr>
            <a:r>
              <a:rPr lang="ko-KR" altLang="en-US" sz="1600" b="1" dirty="0">
                <a:latin typeface="+mn-ea"/>
              </a:rPr>
              <a:t>위험함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ko-KR" altLang="en-US" sz="1600" b="1" dirty="0">
                <a:latin typeface="+mn-ea"/>
              </a:rPr>
              <a:t>불편함을 감수할 필요가 없음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4716016" y="4634848"/>
            <a:ext cx="41044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 dirty="0">
                <a:latin typeface="+mn-ea"/>
              </a:rPr>
              <a:t>외부에서 실제로 작업하듯 </a:t>
            </a:r>
          </a:p>
          <a:p>
            <a:pPr algn="ctr">
              <a:defRPr/>
            </a:pPr>
            <a:r>
              <a:rPr lang="ko-KR" altLang="en-US" b="1" dirty="0">
                <a:latin typeface="+mn-ea"/>
              </a:rPr>
              <a:t>내부의 로봇 팔 조종</a:t>
            </a:r>
          </a:p>
        </p:txBody>
      </p:sp>
      <p:sp>
        <p:nvSpPr>
          <p:cNvPr id="38" name="TextBox 18"/>
          <p:cNvSpPr txBox="1"/>
          <p:nvPr/>
        </p:nvSpPr>
        <p:spPr>
          <a:xfrm>
            <a:off x="0" y="130967"/>
            <a:ext cx="5745018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500" b="1" dirty="0"/>
              <a:t>  </a:t>
            </a:r>
            <a:r>
              <a:rPr lang="ko-KR" altLang="en-US" sz="3500" b="1"/>
              <a:t>발전 가능성 </a:t>
            </a:r>
            <a:r>
              <a:rPr lang="ko-KR" altLang="en-US" sz="3500" b="1" dirty="0"/>
              <a:t>및 전망</a:t>
            </a:r>
          </a:p>
        </p:txBody>
      </p:sp>
      <p:cxnSp>
        <p:nvCxnSpPr>
          <p:cNvPr id="39" name="직선 연결선 21"/>
          <p:cNvCxnSpPr/>
          <p:nvPr/>
        </p:nvCxnSpPr>
        <p:spPr>
          <a:xfrm>
            <a:off x="0" y="822945"/>
            <a:ext cx="914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>
          <a:xfrm>
            <a:off x="-180976" y="2973990"/>
            <a:ext cx="22024820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>
          <a:xfrm>
            <a:off x="4572002" y="2912220"/>
            <a:ext cx="21064364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0" y="4388883"/>
            <a:ext cx="924771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endParaRPr lang="en-US" altLang="ko-KR" b="1" dirty="0"/>
          </a:p>
          <a:p>
            <a:pPr algn="ctr">
              <a:defRPr/>
            </a:pPr>
            <a:r>
              <a:rPr lang="en-US" altLang="ko-KR" sz="2600" b="1" dirty="0" err="1"/>
              <a:t>유연하지</a:t>
            </a:r>
            <a:r>
              <a:rPr lang="en-US" altLang="ko-KR" sz="2600" b="1" dirty="0"/>
              <a:t> </a:t>
            </a:r>
            <a:r>
              <a:rPr lang="en-US" altLang="ko-KR" sz="2600" b="1" dirty="0" err="1"/>
              <a:t>않은</a:t>
            </a:r>
            <a:r>
              <a:rPr lang="en-US" altLang="ko-KR" sz="2600" b="1" dirty="0"/>
              <a:t> </a:t>
            </a:r>
            <a:r>
              <a:rPr lang="en-US" altLang="ko-KR" sz="2600" b="1" dirty="0" err="1"/>
              <a:t>센서는</a:t>
            </a:r>
            <a:r>
              <a:rPr lang="en-US" altLang="ko-KR" sz="2600" b="1" dirty="0"/>
              <a:t> </a:t>
            </a:r>
            <a:r>
              <a:rPr lang="en-US" altLang="ko-KR" sz="2600" b="1" dirty="0" err="1"/>
              <a:t>굴곡진</a:t>
            </a:r>
            <a:r>
              <a:rPr lang="en-US" altLang="ko-KR" sz="2600" b="1" dirty="0"/>
              <a:t> </a:t>
            </a:r>
            <a:r>
              <a:rPr lang="en-US" altLang="ko-KR" sz="2600" b="1" dirty="0" err="1"/>
              <a:t>면에</a:t>
            </a:r>
            <a:r>
              <a:rPr lang="en-US" altLang="ko-KR" sz="2600" b="1" dirty="0"/>
              <a:t> </a:t>
            </a:r>
            <a:r>
              <a:rPr lang="en-US" altLang="ko-KR" sz="2600" b="1" dirty="0" err="1"/>
              <a:t>부착하여</a:t>
            </a:r>
            <a:r>
              <a:rPr lang="en-US" altLang="ko-KR" sz="2600" b="1" dirty="0"/>
              <a:t> </a:t>
            </a:r>
            <a:r>
              <a:rPr lang="en-US" altLang="ko-KR" sz="2600" b="1" dirty="0" err="1"/>
              <a:t>활용하는데</a:t>
            </a:r>
            <a:r>
              <a:rPr lang="en-US" altLang="ko-KR" sz="2600" b="1" dirty="0"/>
              <a:t> </a:t>
            </a:r>
            <a:r>
              <a:rPr lang="en-US" altLang="ko-KR" sz="2600" b="1" dirty="0" err="1"/>
              <a:t>한계</a:t>
            </a:r>
            <a:endParaRPr lang="en-US" altLang="ko-KR" sz="2600" b="1" dirty="0"/>
          </a:p>
          <a:p>
            <a:pPr algn="ctr">
              <a:defRPr/>
            </a:pPr>
            <a:r>
              <a:rPr lang="en-US" altLang="ko-KR" sz="2600" b="1" dirty="0"/>
              <a:t>→ </a:t>
            </a:r>
            <a:r>
              <a:rPr lang="en-US" altLang="ko-KR" sz="2600" b="1" dirty="0" err="1">
                <a:solidFill>
                  <a:srgbClr val="FF0000"/>
                </a:solidFill>
              </a:rPr>
              <a:t>유연한</a:t>
            </a:r>
            <a:r>
              <a:rPr lang="en-US" altLang="ko-KR" sz="2600" b="1" dirty="0">
                <a:solidFill>
                  <a:srgbClr val="FF0000"/>
                </a:solidFill>
              </a:rPr>
              <a:t> </a:t>
            </a:r>
            <a:r>
              <a:rPr lang="en-US" altLang="ko-KR" sz="2600" b="1" dirty="0" err="1">
                <a:solidFill>
                  <a:srgbClr val="FF0000"/>
                </a:solidFill>
              </a:rPr>
              <a:t>센서의</a:t>
            </a:r>
            <a:r>
              <a:rPr lang="en-US" altLang="ko-KR" sz="2600" b="1" dirty="0">
                <a:solidFill>
                  <a:srgbClr val="FF0000"/>
                </a:solidFill>
              </a:rPr>
              <a:t> </a:t>
            </a:r>
            <a:r>
              <a:rPr lang="en-US" altLang="ko-KR" sz="2600" b="1" dirty="0" err="1">
                <a:solidFill>
                  <a:srgbClr val="FF0000"/>
                </a:solidFill>
              </a:rPr>
              <a:t>연구의</a:t>
            </a:r>
            <a:r>
              <a:rPr lang="en-US" altLang="ko-KR" sz="2600" b="1" dirty="0">
                <a:solidFill>
                  <a:srgbClr val="FF0000"/>
                </a:solidFill>
              </a:rPr>
              <a:t> </a:t>
            </a:r>
            <a:r>
              <a:rPr lang="en-US" altLang="ko-KR" sz="2600" b="1" dirty="0" err="1">
                <a:solidFill>
                  <a:srgbClr val="FF0000"/>
                </a:solidFill>
              </a:rPr>
              <a:t>필요</a:t>
            </a:r>
            <a:endParaRPr lang="en-US" altLang="ko-KR" sz="2600" b="1" dirty="0">
              <a:solidFill>
                <a:srgbClr val="FF0000"/>
              </a:solidFill>
            </a:endParaRPr>
          </a:p>
          <a:p>
            <a:pPr lvl="0">
              <a:defRPr/>
            </a:pPr>
            <a:r>
              <a:rPr lang="en-US" altLang="ko-KR" sz="2600" dirty="0"/>
              <a:t> </a:t>
            </a:r>
            <a:endParaRPr lang="ko-KR" altLang="en-US" sz="2600" dirty="0"/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69025" y="1320387"/>
            <a:ext cx="3740656" cy="2890507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0" y="130968"/>
            <a:ext cx="526210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500" b="1" dirty="0"/>
              <a:t>  연구 배경 및 필요성</a:t>
            </a:r>
          </a:p>
          <a:p>
            <a:pPr lvl="0">
              <a:defRPr/>
            </a:pPr>
            <a:endParaRPr lang="ko-KR" altLang="en-US" sz="3500" dirty="0"/>
          </a:p>
        </p:txBody>
      </p:sp>
      <p:sp>
        <p:nvSpPr>
          <p:cNvPr id="20" name="TextBox 19"/>
          <p:cNvSpPr txBox="1"/>
          <p:nvPr/>
        </p:nvSpPr>
        <p:spPr>
          <a:xfrm>
            <a:off x="4306721" y="2276829"/>
            <a:ext cx="5040480" cy="11521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600" b="1" dirty="0" err="1"/>
              <a:t>웨어러블</a:t>
            </a:r>
            <a:r>
              <a:rPr lang="en-US" altLang="ko-KR" sz="2600" b="1" dirty="0"/>
              <a:t> </a:t>
            </a:r>
            <a:r>
              <a:rPr lang="en-US" altLang="ko-KR" sz="2600" b="1" dirty="0" err="1"/>
              <a:t>디바이스</a:t>
            </a:r>
            <a:r>
              <a:rPr lang="en-US" altLang="ko-KR" sz="2600" b="1" dirty="0"/>
              <a:t> </a:t>
            </a:r>
            <a:r>
              <a:rPr lang="en-US" altLang="ko-KR" sz="2600" b="1" dirty="0" err="1"/>
              <a:t>시장</a:t>
            </a:r>
            <a:r>
              <a:rPr lang="en-US" altLang="ko-KR" sz="2600" b="1" dirty="0"/>
              <a:t> </a:t>
            </a:r>
            <a:r>
              <a:rPr lang="en-US" altLang="ko-KR" sz="2600" b="1" dirty="0" err="1"/>
              <a:t>성장</a:t>
            </a:r>
            <a:endParaRPr lang="en-US" altLang="ko-KR" sz="2600" b="1" dirty="0"/>
          </a:p>
          <a:p>
            <a:pPr lvl="0">
              <a:defRPr/>
            </a:pPr>
            <a:r>
              <a:rPr lang="en-US" altLang="ko-KR" sz="2600" b="1" dirty="0"/>
              <a:t>→ </a:t>
            </a:r>
            <a:r>
              <a:rPr lang="en-US" altLang="ko-KR" sz="2600" b="1" dirty="0" err="1"/>
              <a:t>웨어러블</a:t>
            </a:r>
            <a:r>
              <a:rPr lang="en-US" altLang="ko-KR" sz="2600" b="1" dirty="0"/>
              <a:t> </a:t>
            </a:r>
            <a:r>
              <a:rPr lang="en-US" altLang="ko-KR" sz="2600" b="1" dirty="0" err="1"/>
              <a:t>센서</a:t>
            </a:r>
            <a:r>
              <a:rPr lang="en-US" altLang="ko-KR" sz="2600" b="1" dirty="0"/>
              <a:t> </a:t>
            </a:r>
            <a:r>
              <a:rPr lang="en-US" altLang="ko-KR" sz="2600" b="1" dirty="0" err="1"/>
              <a:t>개발</a:t>
            </a:r>
            <a:r>
              <a:rPr lang="en-US" altLang="ko-KR" sz="2600" b="1" dirty="0"/>
              <a:t> </a:t>
            </a:r>
            <a:r>
              <a:rPr lang="en-US" altLang="ko-KR" sz="2600" b="1" dirty="0" err="1"/>
              <a:t>필요</a:t>
            </a:r>
            <a:endParaRPr lang="en-US" altLang="ko-KR" sz="2600" b="1" dirty="0"/>
          </a:p>
          <a:p>
            <a:pPr lvl="0">
              <a:defRPr/>
            </a:pPr>
            <a:endParaRPr lang="ko-KR" altLang="en-US" dirty="0"/>
          </a:p>
        </p:txBody>
      </p:sp>
      <p:cxnSp>
        <p:nvCxnSpPr>
          <p:cNvPr id="22" name="직선 연결선 21"/>
          <p:cNvCxnSpPr/>
          <p:nvPr/>
        </p:nvCxnSpPr>
        <p:spPr>
          <a:xfrm>
            <a:off x="0" y="822945"/>
            <a:ext cx="914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>
          <a:xfrm>
            <a:off x="-180976" y="2973990"/>
            <a:ext cx="22024820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>
          <a:xfrm>
            <a:off x="4572002" y="2912220"/>
            <a:ext cx="21064364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>
          <a:xfrm>
            <a:off x="511278" y="3359794"/>
            <a:ext cx="184731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pic>
        <p:nvPicPr>
          <p:cNvPr id="1029" name="_x492694888" descr="EMB00002abc0c36"/>
          <p:cNvPicPr>
            <a:picLocks noChangeAspect="1" noChangeArrowheads="1"/>
          </p:cNvPicPr>
          <p:nvPr/>
        </p:nvPicPr>
        <p:blipFill rotWithShape="1">
          <a:blip r:embed="rId2"/>
          <a:srcRect t="1830" b="7290"/>
          <a:stretch>
            <a:fillRect/>
          </a:stretch>
        </p:blipFill>
        <p:spPr>
          <a:xfrm>
            <a:off x="1045124" y="1208250"/>
            <a:ext cx="3526875" cy="2707366"/>
          </a:xfrm>
          <a:prstGeom prst="rect">
            <a:avLst/>
          </a:prstGeom>
          <a:noFill/>
        </p:spPr>
      </p:pic>
      <p:sp>
        <p:nvSpPr>
          <p:cNvPr id="8" name="Rectangle 8"/>
          <p:cNvSpPr>
            <a:spLocks noChangeArrowheads="1"/>
          </p:cNvSpPr>
          <p:nvPr/>
        </p:nvSpPr>
        <p:spPr>
          <a:xfrm>
            <a:off x="2104105" y="2094558"/>
            <a:ext cx="184731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pic>
        <p:nvPicPr>
          <p:cNvPr id="1031" name="_x492699784" descr="EMB00002abc0c3c"/>
          <p:cNvPicPr>
            <a:picLocks noChangeAspect="1" noChangeArrowheads="1"/>
          </p:cNvPicPr>
          <p:nvPr/>
        </p:nvPicPr>
        <p:blipFill rotWithShape="1">
          <a:blip r:embed="rId3"/>
          <a:srcRect t="7710"/>
          <a:stretch>
            <a:fillRect/>
          </a:stretch>
        </p:blipFill>
        <p:spPr>
          <a:xfrm>
            <a:off x="4857750" y="1196344"/>
            <a:ext cx="3424671" cy="2719447"/>
          </a:xfrm>
          <a:prstGeom prst="rect">
            <a:avLst/>
          </a:prstGeom>
          <a:noFill/>
        </p:spPr>
      </p:pic>
      <p:sp>
        <p:nvSpPr>
          <p:cNvPr id="15" name="TextBox 14"/>
          <p:cNvSpPr txBox="1"/>
          <p:nvPr/>
        </p:nvSpPr>
        <p:spPr>
          <a:xfrm>
            <a:off x="2577488" y="3960192"/>
            <a:ext cx="5040441" cy="4194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200" b="1" dirty="0"/>
              <a:t>다빈치 로봇</a:t>
            </a:r>
            <a:r>
              <a:rPr lang="en-US" altLang="ko-KR" sz="2200" b="1" dirty="0"/>
              <a:t>(da Vinci Surgical System)</a:t>
            </a:r>
          </a:p>
        </p:txBody>
      </p:sp>
      <p:sp>
        <p:nvSpPr>
          <p:cNvPr id="1032" name="TextBox 18"/>
          <p:cNvSpPr txBox="1"/>
          <p:nvPr/>
        </p:nvSpPr>
        <p:spPr>
          <a:xfrm>
            <a:off x="0" y="130967"/>
            <a:ext cx="5262102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500" b="1" dirty="0"/>
              <a:t>  </a:t>
            </a:r>
            <a:r>
              <a:rPr lang="ko-KR" altLang="en-US" sz="3500" b="1" dirty="0"/>
              <a:t>연구의 목적</a:t>
            </a:r>
          </a:p>
          <a:p>
            <a:pPr lvl="0">
              <a:defRPr/>
            </a:pPr>
            <a:endParaRPr lang="ko-KR" altLang="en-US" sz="3500" b="1" dirty="0"/>
          </a:p>
          <a:p>
            <a:pPr lvl="0">
              <a:defRPr/>
            </a:pPr>
            <a:endParaRPr lang="ko-KR" altLang="en-US" sz="3500" dirty="0"/>
          </a:p>
        </p:txBody>
      </p:sp>
      <p:cxnSp>
        <p:nvCxnSpPr>
          <p:cNvPr id="1033" name="직선 연결선 21"/>
          <p:cNvCxnSpPr/>
          <p:nvPr/>
        </p:nvCxnSpPr>
        <p:spPr>
          <a:xfrm>
            <a:off x="0" y="822945"/>
            <a:ext cx="914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4" name="TextBox 12"/>
          <p:cNvSpPr txBox="1"/>
          <p:nvPr/>
        </p:nvSpPr>
        <p:spPr>
          <a:xfrm>
            <a:off x="-385733" y="4671195"/>
            <a:ext cx="10415524" cy="879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65100" lvl="0" indent="-165100" algn="ctr">
              <a:defRPr/>
            </a:pPr>
            <a:r>
              <a:rPr lang="ko-KR" altLang="en-US" sz="2600" b="1" dirty="0">
                <a:latin typeface="맑은 고딕"/>
              </a:rPr>
              <a:t> 미세 조정만 가능, 움직임에 한계</a:t>
            </a:r>
          </a:p>
          <a:p>
            <a:pPr marL="165100" lvl="0" indent="-165100" algn="ctr">
              <a:defRPr/>
            </a:pPr>
            <a:r>
              <a:rPr lang="ko-KR" altLang="en-US" sz="2600" b="1" dirty="0">
                <a:latin typeface="맑은 고딕"/>
              </a:rPr>
              <a:t>부피가 크고 무거워 실용성이 떨어짐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>
          <a:xfrm>
            <a:off x="1039813" y="2298298"/>
            <a:ext cx="21688920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pic>
        <p:nvPicPr>
          <p:cNvPr id="2049" name="_x583993336" descr="EMB000049140b14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90563" y="1341200"/>
            <a:ext cx="2970967" cy="2496347"/>
          </a:xfrm>
          <a:prstGeom prst="rect">
            <a:avLst/>
          </a:prstGeom>
          <a:noFill/>
        </p:spPr>
      </p:pic>
      <p:sp>
        <p:nvSpPr>
          <p:cNvPr id="6" name="Rectangle 4"/>
          <p:cNvSpPr>
            <a:spLocks noChangeArrowheads="1"/>
          </p:cNvSpPr>
          <p:nvPr/>
        </p:nvSpPr>
        <p:spPr>
          <a:xfrm>
            <a:off x="-878681" y="-34723"/>
            <a:ext cx="184731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>
          <a:xfrm>
            <a:off x="3293808" y="2568794"/>
            <a:ext cx="184731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pic>
        <p:nvPicPr>
          <p:cNvPr id="2055" name="_x370788600" descr="EMB000049140b16"/>
          <p:cNvPicPr>
            <a:picLocks noChangeAspect="1" noChangeArrowheads="1"/>
          </p:cNvPicPr>
          <p:nvPr/>
        </p:nvPicPr>
        <p:blipFill rotWithShape="1">
          <a:blip r:embed="rId3"/>
          <a:srcRect l="4170" r="6290" b="6880"/>
          <a:stretch>
            <a:fillRect/>
          </a:stretch>
        </p:blipFill>
        <p:spPr>
          <a:xfrm>
            <a:off x="3373968" y="1338572"/>
            <a:ext cx="3195484" cy="2498975"/>
          </a:xfrm>
          <a:prstGeom prst="rect">
            <a:avLst/>
          </a:prstGeom>
          <a:noFill/>
        </p:spPr>
      </p:pic>
      <p:sp>
        <p:nvSpPr>
          <p:cNvPr id="9" name="Rectangle 10"/>
          <p:cNvSpPr>
            <a:spLocks noChangeArrowheads="1"/>
          </p:cNvSpPr>
          <p:nvPr/>
        </p:nvSpPr>
        <p:spPr>
          <a:xfrm>
            <a:off x="7195770" y="2560855"/>
            <a:ext cx="184731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pic>
        <p:nvPicPr>
          <p:cNvPr id="2057" name="_x238884888" descr="EMB000049140b18"/>
          <p:cNvPicPr>
            <a:picLocks noChangeAspect="1" noChangeArrowheads="1"/>
          </p:cNvPicPr>
          <p:nvPr/>
        </p:nvPicPr>
        <p:blipFill rotWithShape="1">
          <a:blip r:embed="rId4"/>
          <a:srcRect t="4790" b="740"/>
          <a:stretch>
            <a:fillRect/>
          </a:stretch>
        </p:blipFill>
        <p:spPr>
          <a:xfrm>
            <a:off x="6684141" y="1331582"/>
            <a:ext cx="2321857" cy="2534185"/>
          </a:xfrm>
          <a:prstGeom prst="rect">
            <a:avLst/>
          </a:prstGeom>
          <a:noFill/>
        </p:spPr>
      </p:pic>
      <p:sp>
        <p:nvSpPr>
          <p:cNvPr id="11" name="TextBox 10"/>
          <p:cNvSpPr txBox="1"/>
          <p:nvPr/>
        </p:nvSpPr>
        <p:spPr>
          <a:xfrm>
            <a:off x="769426" y="3951653"/>
            <a:ext cx="297096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200" b="1" dirty="0" err="1"/>
              <a:t>퓸</a:t>
            </a:r>
            <a:r>
              <a:rPr lang="ko-KR" altLang="en-US" sz="2200" b="1" dirty="0"/>
              <a:t> 후드</a:t>
            </a:r>
            <a:r>
              <a:rPr lang="en-US" altLang="ko-KR" sz="2200" b="1" dirty="0"/>
              <a:t>(Fume hood)</a:t>
            </a:r>
            <a:endParaRPr lang="ko-KR" altLang="en-US" sz="22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4966260" y="3949364"/>
            <a:ext cx="307749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200" b="1" dirty="0"/>
              <a:t>글로브 박스</a:t>
            </a:r>
            <a:r>
              <a:rPr lang="en-US" altLang="ko-KR" sz="2200" b="1" dirty="0"/>
              <a:t>(glove</a:t>
            </a:r>
            <a:r>
              <a:rPr lang="ko-KR" altLang="en-US" sz="2200" b="1" dirty="0"/>
              <a:t> </a:t>
            </a:r>
            <a:r>
              <a:rPr lang="en-US" altLang="ko-KR" sz="2200" b="1" dirty="0"/>
              <a:t>box)</a:t>
            </a:r>
            <a:endParaRPr lang="ko-KR" altLang="en-US" sz="22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2340799" y="4671195"/>
            <a:ext cx="4462401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600" b="1" dirty="0"/>
              <a:t>유해 물질의 </a:t>
            </a:r>
            <a:r>
              <a:rPr lang="en-US" altLang="ko-KR" sz="2600" b="1" dirty="0"/>
              <a:t>100% </a:t>
            </a:r>
            <a:r>
              <a:rPr lang="ko-KR" altLang="en-US" sz="2600" b="1" dirty="0"/>
              <a:t>차단 불가</a:t>
            </a:r>
          </a:p>
          <a:p>
            <a:pPr algn="ctr">
              <a:defRPr/>
            </a:pPr>
            <a:r>
              <a:rPr lang="ko-KR" altLang="en-US" sz="2600" b="1" dirty="0"/>
              <a:t>자유로운 활동에 한계</a:t>
            </a:r>
          </a:p>
          <a:p>
            <a:pPr lvl="0">
              <a:defRPr/>
            </a:pPr>
            <a:endParaRPr lang="ko-KR" altLang="en-US" sz="2600" dirty="0"/>
          </a:p>
        </p:txBody>
      </p:sp>
      <p:sp>
        <p:nvSpPr>
          <p:cNvPr id="2058" name="TextBox 18"/>
          <p:cNvSpPr txBox="1"/>
          <p:nvPr/>
        </p:nvSpPr>
        <p:spPr>
          <a:xfrm>
            <a:off x="0" y="130967"/>
            <a:ext cx="5262102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500" b="1" dirty="0"/>
              <a:t>  </a:t>
            </a:r>
            <a:r>
              <a:rPr lang="ko-KR" altLang="en-US" sz="3500" b="1" dirty="0"/>
              <a:t>연구의 목적</a:t>
            </a:r>
          </a:p>
          <a:p>
            <a:pPr lvl="0">
              <a:defRPr/>
            </a:pPr>
            <a:endParaRPr lang="ko-KR" altLang="en-US" sz="3500" b="1" dirty="0"/>
          </a:p>
          <a:p>
            <a:pPr lvl="0">
              <a:defRPr/>
            </a:pPr>
            <a:endParaRPr lang="ko-KR" altLang="en-US" sz="3500" dirty="0"/>
          </a:p>
        </p:txBody>
      </p:sp>
      <p:cxnSp>
        <p:nvCxnSpPr>
          <p:cNvPr id="2059" name="직선 연결선 21"/>
          <p:cNvCxnSpPr/>
          <p:nvPr/>
        </p:nvCxnSpPr>
        <p:spPr>
          <a:xfrm>
            <a:off x="0" y="822945"/>
            <a:ext cx="914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62000" y="2580408"/>
            <a:ext cx="7620000" cy="3781425"/>
          </a:xfrm>
          <a:prstGeom prst="rect">
            <a:avLst/>
          </a:prstGeom>
        </p:spPr>
      </p:pic>
      <p:sp>
        <p:nvSpPr>
          <p:cNvPr id="6" name="화살표: 아래로 구부러짐 5"/>
          <p:cNvSpPr/>
          <p:nvPr/>
        </p:nvSpPr>
        <p:spPr>
          <a:xfrm>
            <a:off x="3033252" y="4199904"/>
            <a:ext cx="1179871" cy="542428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화살표: 아래로 구부러짐 10"/>
          <p:cNvSpPr/>
          <p:nvPr/>
        </p:nvSpPr>
        <p:spPr>
          <a:xfrm>
            <a:off x="5048867" y="4186629"/>
            <a:ext cx="1179871" cy="542428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화살표: 아래로 구부러짐 11"/>
          <p:cNvSpPr/>
          <p:nvPr/>
        </p:nvSpPr>
        <p:spPr>
          <a:xfrm rot="10800000">
            <a:off x="3033253" y="4989930"/>
            <a:ext cx="1179871" cy="542428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화살표: 아래로 구부러짐 12"/>
          <p:cNvSpPr/>
          <p:nvPr/>
        </p:nvSpPr>
        <p:spPr>
          <a:xfrm rot="10800000">
            <a:off x="5048867" y="4884718"/>
            <a:ext cx="1179871" cy="542428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2489835" y="5240435"/>
            <a:ext cx="4164330" cy="650650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algn="ctr">
              <a:defRPr/>
            </a:pPr>
            <a:r>
              <a:rPr lang="ko-KR" altLang="en-US" sz="37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rgbClr val="FF0000">
                    <a:lumMod val="85000"/>
                    <a:lumOff val="15000"/>
                  </a:srgb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하나의 시스템 구축</a:t>
            </a:r>
            <a:endParaRPr lang="ko-KR" altLang="en-US" sz="3700" b="1" dirty="0">
              <a:solidFill>
                <a:srgbClr val="FF0000">
                  <a:lumMod val="85000"/>
                  <a:lumOff val="15000"/>
                </a:srgbClr>
              </a:solidFill>
            </a:endParaRPr>
          </a:p>
        </p:txBody>
      </p:sp>
      <p:sp>
        <p:nvSpPr>
          <p:cNvPr id="17" name="TextBox 18"/>
          <p:cNvSpPr txBox="1"/>
          <p:nvPr/>
        </p:nvSpPr>
        <p:spPr>
          <a:xfrm>
            <a:off x="0" y="130967"/>
            <a:ext cx="5262102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500" b="1" dirty="0"/>
              <a:t>  </a:t>
            </a:r>
            <a:r>
              <a:rPr lang="ko-KR" altLang="en-US" sz="3500" b="1" dirty="0"/>
              <a:t>연구의 목적</a:t>
            </a:r>
          </a:p>
          <a:p>
            <a:pPr lvl="0">
              <a:defRPr/>
            </a:pPr>
            <a:endParaRPr lang="ko-KR" altLang="en-US" sz="3500" b="1" dirty="0"/>
          </a:p>
          <a:p>
            <a:pPr lvl="0">
              <a:defRPr/>
            </a:pPr>
            <a:endParaRPr lang="ko-KR" altLang="en-US" sz="3500" dirty="0"/>
          </a:p>
        </p:txBody>
      </p:sp>
      <p:cxnSp>
        <p:nvCxnSpPr>
          <p:cNvPr id="18" name="직선 연결선 21"/>
          <p:cNvCxnSpPr/>
          <p:nvPr/>
        </p:nvCxnSpPr>
        <p:spPr>
          <a:xfrm>
            <a:off x="0" y="822945"/>
            <a:ext cx="914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0"/>
          <p:cNvSpPr/>
          <p:nvPr/>
        </p:nvSpPr>
        <p:spPr>
          <a:xfrm>
            <a:off x="284797" y="1132761"/>
            <a:ext cx="8574405" cy="77617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defRPr/>
            </a:pPr>
            <a:r>
              <a:rPr lang="ko-KR" altLang="en-US" sz="45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사람과 상호작용하는 로봇의 개발</a:t>
            </a:r>
            <a:endParaRPr lang="en-US" altLang="ko-KR" sz="45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74019" y="2119313"/>
            <a:ext cx="1209039" cy="1142999"/>
          </a:xfrm>
          <a:prstGeom prst="rect">
            <a:avLst/>
          </a:prstGeom>
          <a:ln w="25400">
            <a:solidFill>
              <a:schemeClr val="dk1"/>
            </a:solidFill>
          </a:ln>
        </p:spPr>
      </p:pic>
      <p:pic>
        <p:nvPicPr>
          <p:cNvPr id="21" name="그림 20"/>
          <p:cNvPicPr/>
          <p:nvPr/>
        </p:nvPicPr>
        <p:blipFill rotWithShape="1">
          <a:blip r:embed="rId4">
            <a:lum/>
          </a:blip>
          <a:srcRect l="8390" r="8270"/>
          <a:stretch>
            <a:fillRect/>
          </a:stretch>
        </p:blipFill>
        <p:spPr>
          <a:xfrm>
            <a:off x="7727156" y="2116932"/>
            <a:ext cx="1095565" cy="1145381"/>
          </a:xfrm>
          <a:prstGeom prst="rect">
            <a:avLst/>
          </a:prstGeom>
          <a:ln w="25400">
            <a:solidFill>
              <a:schemeClr val="dk1"/>
            </a:solidFill>
          </a:ln>
        </p:spPr>
      </p:pic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2950369" y="2129410"/>
            <a:ext cx="1133475" cy="1168621"/>
          </a:xfrm>
          <a:prstGeom prst="rect">
            <a:avLst/>
          </a:prstGeom>
          <a:ln w="25400">
            <a:solidFill>
              <a:schemeClr val="dk1"/>
            </a:solidFill>
          </a:ln>
        </p:spPr>
      </p:pic>
      <p:sp>
        <p:nvSpPr>
          <p:cNvPr id="27" name="_x684001696"/>
          <p:cNvSpPr>
            <a:spLocks noChangeArrowheads="1"/>
          </p:cNvSpPr>
          <p:nvPr/>
        </p:nvSpPr>
        <p:spPr>
          <a:xfrm rot="20417002">
            <a:off x="1280771" y="4173563"/>
            <a:ext cx="147999" cy="666750"/>
          </a:xfrm>
          <a:prstGeom prst="rect">
            <a:avLst/>
          </a:prstGeom>
          <a:solidFill>
            <a:srgbClr val="A5A5A5"/>
          </a:solidFill>
          <a:ln w="12700">
            <a:solidFill>
              <a:srgbClr val="2B4A66"/>
            </a:solidFill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28" name="_x683995144"/>
          <p:cNvSpPr>
            <a:spLocks noChangeArrowheads="1"/>
          </p:cNvSpPr>
          <p:nvPr/>
        </p:nvSpPr>
        <p:spPr>
          <a:xfrm rot="21325982">
            <a:off x="1848525" y="3215560"/>
            <a:ext cx="134078" cy="1046535"/>
          </a:xfrm>
          <a:prstGeom prst="rect">
            <a:avLst/>
          </a:prstGeom>
          <a:solidFill>
            <a:srgbClr val="A5A5A5"/>
          </a:solidFill>
          <a:ln w="12700">
            <a:solidFill>
              <a:srgbClr val="2B4A66"/>
            </a:solidFill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/>
          </a:p>
        </p:txBody>
      </p:sp>
      <p:cxnSp>
        <p:nvCxnSpPr>
          <p:cNvPr id="30" name="직선 연결선 29"/>
          <p:cNvCxnSpPr/>
          <p:nvPr/>
        </p:nvCxnSpPr>
        <p:spPr>
          <a:xfrm rot="16200000" flipH="1">
            <a:off x="244078" y="3637359"/>
            <a:ext cx="762000" cy="0"/>
          </a:xfrm>
          <a:prstGeom prst="line">
            <a:avLst/>
          </a:prstGeom>
          <a:ln w="38100"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 flipV="1">
            <a:off x="589359" y="3429000"/>
            <a:ext cx="1214437" cy="601266"/>
          </a:xfrm>
          <a:prstGeom prst="straightConnector1">
            <a:avLst/>
          </a:prstGeom>
          <a:ln w="381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>
            <a:endCxn id="27" idx="0"/>
          </p:cNvCxnSpPr>
          <p:nvPr/>
        </p:nvCxnSpPr>
        <p:spPr>
          <a:xfrm>
            <a:off x="589359" y="4030266"/>
            <a:ext cx="652941" cy="162841"/>
          </a:xfrm>
          <a:prstGeom prst="straightConnector1">
            <a:avLst/>
          </a:prstGeom>
          <a:ln w="381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타원 32"/>
          <p:cNvSpPr/>
          <p:nvPr/>
        </p:nvSpPr>
        <p:spPr>
          <a:xfrm>
            <a:off x="1791891" y="2994422"/>
            <a:ext cx="238125" cy="238125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34" name="직선 연결선 33"/>
          <p:cNvCxnSpPr/>
          <p:nvPr/>
        </p:nvCxnSpPr>
        <p:spPr>
          <a:xfrm rot="10800000">
            <a:off x="1994297" y="2387203"/>
            <a:ext cx="940594" cy="1"/>
          </a:xfrm>
          <a:prstGeom prst="line">
            <a:avLst/>
          </a:prstGeom>
          <a:ln w="38100"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>
            <a:endCxn id="33" idx="0"/>
          </p:cNvCxnSpPr>
          <p:nvPr/>
        </p:nvCxnSpPr>
        <p:spPr>
          <a:xfrm rot="5400000">
            <a:off x="1649016" y="2649140"/>
            <a:ext cx="607219" cy="83344"/>
          </a:xfrm>
          <a:prstGeom prst="straightConnector1">
            <a:avLst/>
          </a:prstGeom>
          <a:ln w="381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타원 35"/>
          <p:cNvSpPr/>
          <p:nvPr/>
        </p:nvSpPr>
        <p:spPr>
          <a:xfrm>
            <a:off x="7840266" y="4185046"/>
            <a:ext cx="250031" cy="261937"/>
          </a:xfrm>
          <a:prstGeom prst="ellipse">
            <a:avLst/>
          </a:prstGeom>
          <a:solidFill>
            <a:srgbClr val="0000FF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37" name="직선 연결선 36"/>
          <p:cNvCxnSpPr/>
          <p:nvPr/>
        </p:nvCxnSpPr>
        <p:spPr>
          <a:xfrm rot="5400000">
            <a:off x="8131977" y="3750460"/>
            <a:ext cx="988219" cy="16"/>
          </a:xfrm>
          <a:prstGeom prst="line">
            <a:avLst/>
          </a:prstGeom>
          <a:ln w="38100"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/>
          <p:nvPr/>
        </p:nvCxnSpPr>
        <p:spPr>
          <a:xfrm rot="10800000" flipV="1">
            <a:off x="8065587" y="4256484"/>
            <a:ext cx="572399" cy="80702"/>
          </a:xfrm>
          <a:prstGeom prst="straightConnector1">
            <a:avLst/>
          </a:prstGeom>
          <a:ln w="381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815578" y="2589607"/>
            <a:ext cx="869156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900" b="1" dirty="0"/>
              <a:t> strain</a:t>
            </a:r>
          </a:p>
          <a:p>
            <a:pPr>
              <a:defRPr/>
            </a:pPr>
            <a:r>
              <a:rPr lang="en-US" altLang="ko-KR" sz="1900" b="1" dirty="0"/>
              <a:t>sensor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729062" y="2601514"/>
            <a:ext cx="1190624" cy="6707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900" b="1" dirty="0"/>
              <a:t>pressure</a:t>
            </a:r>
          </a:p>
          <a:p>
            <a:pPr algn="ctr">
              <a:defRPr/>
            </a:pPr>
            <a:r>
              <a:rPr lang="en-US" altLang="ko-KR" sz="1900" b="1" dirty="0"/>
              <a:t>sensor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000137" y="2911079"/>
            <a:ext cx="1250156" cy="375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900" b="1" dirty="0"/>
              <a:t>actuator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>
          <a:xfrm>
            <a:off x="2084441" y="20572"/>
            <a:ext cx="8986589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080" name="TextBox 18"/>
          <p:cNvSpPr txBox="1"/>
          <p:nvPr/>
        </p:nvSpPr>
        <p:spPr>
          <a:xfrm>
            <a:off x="0" y="130967"/>
            <a:ext cx="5262102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500" b="1" dirty="0"/>
              <a:t>  </a:t>
            </a:r>
            <a:r>
              <a:rPr lang="ko-KR" altLang="en-US" sz="3500" b="1" dirty="0"/>
              <a:t>연구의 목적</a:t>
            </a:r>
          </a:p>
          <a:p>
            <a:pPr lvl="0">
              <a:defRPr/>
            </a:pPr>
            <a:endParaRPr lang="ko-KR" altLang="en-US" sz="3500" b="1" dirty="0"/>
          </a:p>
          <a:p>
            <a:pPr lvl="0">
              <a:defRPr/>
            </a:pPr>
            <a:endParaRPr lang="ko-KR" altLang="en-US" sz="3500" dirty="0"/>
          </a:p>
        </p:txBody>
      </p:sp>
      <p:cxnSp>
        <p:nvCxnSpPr>
          <p:cNvPr id="3081" name="직선 연결선 21"/>
          <p:cNvCxnSpPr/>
          <p:nvPr/>
        </p:nvCxnSpPr>
        <p:spPr>
          <a:xfrm>
            <a:off x="0" y="822945"/>
            <a:ext cx="914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82" name="TextBox 3"/>
          <p:cNvSpPr txBox="1"/>
          <p:nvPr/>
        </p:nvSpPr>
        <p:spPr>
          <a:xfrm>
            <a:off x="-1151002" y="4316087"/>
            <a:ext cx="1144600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endParaRPr lang="en-US" altLang="ko-KR" sz="2400" b="1" dirty="0"/>
          </a:p>
          <a:p>
            <a:pPr algn="ctr">
              <a:defRPr/>
            </a:pPr>
            <a:r>
              <a:rPr lang="ko-KR" altLang="en-US" sz="2400" b="1" dirty="0"/>
              <a:t>센서의 기본적인 </a:t>
            </a:r>
            <a:r>
              <a:rPr lang="ko-KR" altLang="en-US" sz="2400" b="1" u="sng" dirty="0"/>
              <a:t>원리 이해</a:t>
            </a:r>
            <a:r>
              <a:rPr lang="ko-KR" altLang="en-US" sz="2400" b="1" dirty="0"/>
              <a:t>→ </a:t>
            </a:r>
            <a:r>
              <a:rPr lang="en-US" altLang="ko-KR" sz="2400" b="1" dirty="0">
                <a:solidFill>
                  <a:srgbClr val="FF0000"/>
                </a:solidFill>
              </a:rPr>
              <a:t>Pressure </a:t>
            </a:r>
            <a:r>
              <a:rPr lang="ko-KR" altLang="en-US" sz="2400" b="1" dirty="0">
                <a:solidFill>
                  <a:srgbClr val="FF0000"/>
                </a:solidFill>
              </a:rPr>
              <a:t>센서</a:t>
            </a:r>
            <a:r>
              <a:rPr lang="en-US" altLang="ko-KR" sz="2400" b="1" dirty="0">
                <a:solidFill>
                  <a:srgbClr val="FF0000"/>
                </a:solidFill>
              </a:rPr>
              <a:t>,</a:t>
            </a:r>
            <a:r>
              <a:rPr lang="ko-KR" altLang="en-US" sz="2400" b="1" dirty="0">
                <a:solidFill>
                  <a:srgbClr val="FF0000"/>
                </a:solidFill>
              </a:rPr>
              <a:t> </a:t>
            </a:r>
            <a:r>
              <a:rPr lang="en-US" altLang="ko-KR" sz="2400" b="1" dirty="0">
                <a:solidFill>
                  <a:srgbClr val="FF0000"/>
                </a:solidFill>
              </a:rPr>
              <a:t>Strain </a:t>
            </a:r>
            <a:r>
              <a:rPr lang="ko-KR" altLang="en-US" sz="2400" b="1" dirty="0">
                <a:solidFill>
                  <a:srgbClr val="FF0000"/>
                </a:solidFill>
              </a:rPr>
              <a:t>센서를 직접 제작</a:t>
            </a:r>
          </a:p>
          <a:p>
            <a:pPr algn="ctr">
              <a:defRPr/>
            </a:pPr>
            <a:endParaRPr lang="en-US" altLang="ko-KR" sz="2400" b="1" dirty="0">
              <a:solidFill>
                <a:schemeClr val="dk1"/>
              </a:solidFill>
            </a:endParaRPr>
          </a:p>
          <a:p>
            <a:pPr algn="ctr">
              <a:defRPr/>
            </a:pPr>
            <a:r>
              <a:rPr lang="ko-KR" altLang="en-US" sz="2400" b="1" dirty="0">
                <a:solidFill>
                  <a:schemeClr val="dk1"/>
                </a:solidFill>
              </a:rPr>
              <a:t>제작한 센서를 </a:t>
            </a:r>
            <a:r>
              <a:rPr lang="ko-KR" altLang="en-US" sz="2400" b="1" u="sng" dirty="0">
                <a:solidFill>
                  <a:schemeClr val="dk1"/>
                </a:solidFill>
              </a:rPr>
              <a:t>로봇에 적용 </a:t>
            </a:r>
            <a:r>
              <a:rPr lang="ko-KR" altLang="en-US" sz="2400" b="1" u="sng" dirty="0">
                <a:solidFill>
                  <a:srgbClr val="FF0000"/>
                </a:solidFill>
              </a:rPr>
              <a:t>            </a:t>
            </a:r>
          </a:p>
        </p:txBody>
      </p:sp>
      <p:pic>
        <p:nvPicPr>
          <p:cNvPr id="3084" name="그림 308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992332" y="1817369"/>
            <a:ext cx="2027413" cy="1916672"/>
          </a:xfrm>
          <a:prstGeom prst="rect">
            <a:avLst/>
          </a:prstGeom>
        </p:spPr>
      </p:pic>
      <p:sp>
        <p:nvSpPr>
          <p:cNvPr id="3085" name="오른쪽 화살표 3084"/>
          <p:cNvSpPr/>
          <p:nvPr/>
        </p:nvSpPr>
        <p:spPr>
          <a:xfrm>
            <a:off x="4277914" y="2062037"/>
            <a:ext cx="897123" cy="1423212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3086" name="그림 3085"/>
          <p:cNvPicPr/>
          <p:nvPr/>
        </p:nvPicPr>
        <p:blipFill rotWithShape="1">
          <a:blip r:embed="rId3">
            <a:lum/>
          </a:blip>
          <a:srcRect l="8390" r="8270"/>
          <a:stretch>
            <a:fillRect/>
          </a:stretch>
        </p:blipFill>
        <p:spPr>
          <a:xfrm>
            <a:off x="142875" y="2158301"/>
            <a:ext cx="1711476" cy="1686112"/>
          </a:xfrm>
          <a:prstGeom prst="rect">
            <a:avLst/>
          </a:prstGeom>
        </p:spPr>
      </p:pic>
      <p:pic>
        <p:nvPicPr>
          <p:cNvPr id="13" name="Picture 3" descr="https://lh3.googleusercontent.com/V2dKgOXnWjuJO2HmDXwXY0BmZH0Ww0sqS7-UjBNLdku1DuVGmRg-Ef5dtmozbs_OzqDdhts1KdmyRTPnNKjHQ5q3h6oALCwrXAl1G4s2zJSA2E-Sd960rN7lTXUmQ7LPYUr_i7aPrN8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141" y="1907049"/>
            <a:ext cx="1466845" cy="1826992"/>
          </a:xfrm>
          <a:prstGeom prst="rect">
            <a:avLst/>
          </a:prstGeom>
          <a:noFill/>
          <a:ln w="381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https://lh4.googleusercontent.com/G_wnqdbOpCkRokffGSwvgz9Ho0onr_v-_9gveJellapVLVB5FkAAJWVfdXfcM6HnQa9jAdzrb76_i1MYKFuIj_RrYWIgf7HnaSrcXOI3eUyCvsAK8vywOXhAuX6kSqtkUA-wJk0V73c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6090" y="1907049"/>
            <a:ext cx="1679092" cy="1826992"/>
          </a:xfrm>
          <a:prstGeom prst="rect">
            <a:avLst/>
          </a:prstGeom>
          <a:noFill/>
          <a:ln w="381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3340100"/>
            <a:ext cx="7886700" cy="3024124"/>
          </a:xfrm>
        </p:spPr>
        <p:txBody>
          <a:bodyPr>
            <a:normAutofit/>
          </a:bodyPr>
          <a:lstStyle/>
          <a:p>
            <a:pPr marL="0" indent="0">
              <a:buNone/>
              <a:defRPr/>
            </a:pPr>
            <a:r>
              <a:rPr lang="ko-KR" altLang="en-US" sz="2600" b="1" dirty="0"/>
              <a:t>기존 방식</a:t>
            </a:r>
          </a:p>
          <a:p>
            <a:pPr>
              <a:buFont typeface="Wingdings" panose="05000000000000000000" pitchFamily="2" charset="2"/>
              <a:buChar char="§"/>
              <a:defRPr/>
            </a:pPr>
            <a:r>
              <a:rPr lang="ko-KR" altLang="en-US" sz="2600" b="1" dirty="0"/>
              <a:t> </a:t>
            </a:r>
            <a:r>
              <a:rPr lang="en-US" altLang="ko-KR" sz="2600" b="1" dirty="0"/>
              <a:t>Strain sensor</a:t>
            </a:r>
            <a:r>
              <a:rPr lang="ko-KR" altLang="en-US" sz="2600" b="1" dirty="0"/>
              <a:t>만 활용 </a:t>
            </a:r>
            <a:endParaRPr lang="en-US" altLang="ko-KR" sz="2600" b="1" dirty="0"/>
          </a:p>
          <a:p>
            <a:pPr>
              <a:buFont typeface="Wingdings" panose="05000000000000000000" pitchFamily="2" charset="2"/>
              <a:buChar char="§"/>
              <a:defRPr/>
            </a:pPr>
            <a:r>
              <a:rPr lang="en-US" altLang="ko-KR" sz="2600" b="1" dirty="0"/>
              <a:t> </a:t>
            </a:r>
            <a:r>
              <a:rPr lang="ko-KR" altLang="en-US" sz="2600" b="1" dirty="0"/>
              <a:t>손가락의 굽힘 정도 측정</a:t>
            </a:r>
          </a:p>
          <a:p>
            <a:pPr>
              <a:buFont typeface="Wingdings" panose="05000000000000000000" pitchFamily="2" charset="2"/>
              <a:buChar char="§"/>
              <a:defRPr/>
            </a:pPr>
            <a:r>
              <a:rPr lang="en-US" altLang="ko-KR" sz="2600" b="1" dirty="0"/>
              <a:t> </a:t>
            </a:r>
            <a:r>
              <a:rPr lang="ko-KR" altLang="en-US" sz="2600" b="1" dirty="0"/>
              <a:t>사람의 손동작 모사</a:t>
            </a:r>
            <a:endParaRPr lang="en-US" altLang="ko-KR" sz="2600" b="1" dirty="0"/>
          </a:p>
          <a:p>
            <a:pPr>
              <a:buFont typeface="Symbol"/>
              <a:buChar char="Þ"/>
              <a:defRPr/>
            </a:pPr>
            <a:r>
              <a:rPr lang="en-US" altLang="ko-KR" sz="2600" b="1" dirty="0"/>
              <a:t> Pressure sensor</a:t>
            </a:r>
            <a:r>
              <a:rPr lang="ko-KR" altLang="en-US" sz="2600" b="1" dirty="0"/>
              <a:t>와 </a:t>
            </a:r>
            <a:r>
              <a:rPr lang="en-US" altLang="ko-KR" sz="2600" b="1" dirty="0"/>
              <a:t>Strain sensor (stretchable) </a:t>
            </a:r>
            <a:r>
              <a:rPr lang="ko-KR" altLang="en-US" sz="2600" b="1" dirty="0"/>
              <a:t>제작</a:t>
            </a:r>
            <a:r>
              <a:rPr lang="en-US" altLang="ko-KR" sz="2600" b="1" dirty="0"/>
              <a:t>,</a:t>
            </a:r>
            <a:r>
              <a:rPr lang="ko-KR" altLang="en-US" sz="2600" b="1" dirty="0"/>
              <a:t> 부가적 센서 추가하여 로봇 팔 완성</a:t>
            </a:r>
            <a:endParaRPr lang="en-US" altLang="ko-KR" sz="2600" b="1" dirty="0"/>
          </a:p>
          <a:p>
            <a:pPr>
              <a:buFont typeface="Symbol"/>
              <a:buChar char="Þ"/>
              <a:defRPr/>
            </a:pPr>
            <a:endParaRPr lang="en-US" altLang="ko-KR" sz="2600" b="1" dirty="0"/>
          </a:p>
        </p:txBody>
      </p:sp>
      <p:pic>
        <p:nvPicPr>
          <p:cNvPr id="4" name="내용 개체 틀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28650" y="1347879"/>
            <a:ext cx="3418805" cy="1923078"/>
          </a:xfrm>
          <a:prstGeom prst="rect">
            <a:avLst/>
          </a:prstGeom>
        </p:spPr>
      </p:pic>
      <p:sp>
        <p:nvSpPr>
          <p:cNvPr id="5" name="TextBox 18"/>
          <p:cNvSpPr txBox="1"/>
          <p:nvPr/>
        </p:nvSpPr>
        <p:spPr>
          <a:xfrm>
            <a:off x="0" y="130967"/>
            <a:ext cx="5262102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500" b="1" dirty="0"/>
              <a:t>  </a:t>
            </a:r>
            <a:r>
              <a:rPr lang="ko-KR" altLang="en-US" sz="3500" b="1" dirty="0"/>
              <a:t>연구의 목적</a:t>
            </a:r>
          </a:p>
        </p:txBody>
      </p:sp>
      <p:cxnSp>
        <p:nvCxnSpPr>
          <p:cNvPr id="6" name="직선 연결선 21"/>
          <p:cNvCxnSpPr/>
          <p:nvPr/>
        </p:nvCxnSpPr>
        <p:spPr>
          <a:xfrm>
            <a:off x="0" y="822945"/>
            <a:ext cx="914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내용 개체 틀 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572000" y="1234988"/>
            <a:ext cx="3619500" cy="20359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8"/>
          <p:cNvSpPr txBox="1"/>
          <p:nvPr/>
        </p:nvSpPr>
        <p:spPr>
          <a:xfrm>
            <a:off x="0" y="130967"/>
            <a:ext cx="526210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500" b="1" dirty="0"/>
              <a:t>  </a:t>
            </a:r>
            <a:r>
              <a:rPr lang="ko-KR" altLang="en-US" sz="3500" b="1" dirty="0"/>
              <a:t>센서의 작동 방식</a:t>
            </a:r>
          </a:p>
          <a:p>
            <a:pPr lvl="0">
              <a:defRPr/>
            </a:pPr>
            <a:endParaRPr lang="ko-KR" altLang="en-US" sz="3500" dirty="0"/>
          </a:p>
        </p:txBody>
      </p:sp>
      <p:cxnSp>
        <p:nvCxnSpPr>
          <p:cNvPr id="6" name="직선 연결선 21"/>
          <p:cNvCxnSpPr/>
          <p:nvPr/>
        </p:nvCxnSpPr>
        <p:spPr>
          <a:xfrm>
            <a:off x="0" y="822945"/>
            <a:ext cx="914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b="12148"/>
          <a:stretch/>
        </p:blipFill>
        <p:spPr>
          <a:xfrm>
            <a:off x="117800" y="1978943"/>
            <a:ext cx="2187093" cy="265447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b="12148"/>
          <a:stretch/>
        </p:blipFill>
        <p:spPr>
          <a:xfrm>
            <a:off x="2419300" y="1990428"/>
            <a:ext cx="2050573" cy="265446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/>
          <a:srcRect r="2530" b="12279"/>
          <a:stretch/>
        </p:blipFill>
        <p:spPr>
          <a:xfrm>
            <a:off x="4614985" y="2017633"/>
            <a:ext cx="2125680" cy="2627263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93458" y="1441571"/>
            <a:ext cx="2235778" cy="46536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(1) </a:t>
            </a:r>
            <a:r>
              <a:rPr lang="ko-KR" alt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저항식</a:t>
            </a:r>
            <a:endParaRPr lang="ko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326697" y="1441571"/>
            <a:ext cx="2235778" cy="46536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(2) </a:t>
            </a:r>
            <a:r>
              <a:rPr lang="ko-KR" alt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전기용량식</a:t>
            </a:r>
            <a:endParaRPr lang="ko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559936" y="1441571"/>
            <a:ext cx="2235778" cy="46536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(3) </a:t>
            </a:r>
            <a:r>
              <a:rPr lang="ko-KR" alt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압전식</a:t>
            </a:r>
            <a:endParaRPr lang="ko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6793175" y="1441571"/>
            <a:ext cx="2235778" cy="46536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(4) </a:t>
            </a:r>
            <a:r>
              <a:rPr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광학식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93458" y="1906934"/>
            <a:ext cx="2229304" cy="2821455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2326697" y="1906935"/>
            <a:ext cx="2235778" cy="2821454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4559936" y="1906935"/>
            <a:ext cx="2235778" cy="2821454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6793175" y="1906935"/>
            <a:ext cx="2235778" cy="2821454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7266440" y="2119187"/>
            <a:ext cx="1296144" cy="186432"/>
          </a:xfrm>
          <a:prstGeom prst="rect">
            <a:avLst/>
          </a:prstGeom>
          <a:solidFill>
            <a:srgbClr val="DFE4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7264261" y="2931888"/>
            <a:ext cx="1296144" cy="186432"/>
          </a:xfrm>
          <a:prstGeom prst="rect">
            <a:avLst/>
          </a:prstGeom>
          <a:solidFill>
            <a:srgbClr val="DFE4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7006997" y="2533605"/>
            <a:ext cx="251179" cy="362473"/>
          </a:xfrm>
          <a:prstGeom prst="rect">
            <a:avLst/>
          </a:prstGeom>
          <a:solidFill>
            <a:srgbClr val="FFFF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6938739" y="2407463"/>
            <a:ext cx="68258" cy="61475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8560405" y="2332165"/>
            <a:ext cx="410960" cy="413541"/>
          </a:xfrm>
          <a:prstGeom prst="rect">
            <a:avLst/>
          </a:prstGeom>
          <a:solidFill>
            <a:srgbClr val="00FFF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8560405" y="2745707"/>
            <a:ext cx="410960" cy="1492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이등변 삼각형 26"/>
          <p:cNvSpPr/>
          <p:nvPr/>
        </p:nvSpPr>
        <p:spPr>
          <a:xfrm rot="10800000">
            <a:off x="7872219" y="2303710"/>
            <a:ext cx="71010" cy="188091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/>
          <p:nvPr/>
        </p:nvCxnSpPr>
        <p:spPr>
          <a:xfrm>
            <a:off x="7370787" y="2518572"/>
            <a:ext cx="108012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>
            <a:off x="7370787" y="2606594"/>
            <a:ext cx="108012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7370787" y="2694616"/>
            <a:ext cx="108012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7370787" y="2782638"/>
            <a:ext cx="108012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/>
          <p:cNvCxnSpPr/>
          <p:nvPr/>
        </p:nvCxnSpPr>
        <p:spPr>
          <a:xfrm>
            <a:off x="7370787" y="2870659"/>
            <a:ext cx="108012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6937612" y="2606593"/>
            <a:ext cx="45144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atin typeface="Arial" panose="020B0604020202020204" pitchFamily="34" charset="0"/>
                <a:cs typeface="Arial" panose="020B0604020202020204" pitchFamily="34" charset="0"/>
              </a:rPr>
              <a:t>LED</a:t>
            </a:r>
            <a:endParaRPr lang="ko-KR" alt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8522378" y="2359598"/>
            <a:ext cx="53430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latin typeface="Arial" panose="020B0604020202020204" pitchFamily="34" charset="0"/>
                <a:cs typeface="Arial" panose="020B0604020202020204" pitchFamily="34" charset="0"/>
              </a:rPr>
              <a:t>Meas.</a:t>
            </a:r>
          </a:p>
          <a:p>
            <a:pPr algn="ctr"/>
            <a:r>
              <a:rPr lang="en-US" altLang="ko-KR" sz="900" dirty="0">
                <a:latin typeface="Arial" panose="020B0604020202020204" pitchFamily="34" charset="0"/>
                <a:cs typeface="Arial" panose="020B0604020202020204" pitchFamily="34" charset="0"/>
              </a:rPr>
              <a:t>Diode</a:t>
            </a:r>
            <a:endParaRPr lang="ko-KR" alt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506403" y="2684891"/>
            <a:ext cx="53430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latin typeface="Arial" panose="020B0604020202020204" pitchFamily="34" charset="0"/>
                <a:cs typeface="Arial" panose="020B0604020202020204" pitchFamily="34" charset="0"/>
              </a:rPr>
              <a:t>Ref.</a:t>
            </a:r>
          </a:p>
          <a:p>
            <a:pPr algn="ctr"/>
            <a:r>
              <a:rPr lang="en-US" altLang="ko-KR" sz="900" dirty="0">
                <a:latin typeface="Arial" panose="020B0604020202020204" pitchFamily="34" charset="0"/>
                <a:cs typeface="Arial" panose="020B0604020202020204" pitchFamily="34" charset="0"/>
              </a:rPr>
              <a:t>Diode</a:t>
            </a:r>
            <a:endParaRPr lang="ko-KR" alt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7266440" y="4291893"/>
            <a:ext cx="1296144" cy="186432"/>
          </a:xfrm>
          <a:prstGeom prst="rect">
            <a:avLst/>
          </a:prstGeom>
          <a:solidFill>
            <a:srgbClr val="DFE4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/>
          <p:cNvSpPr/>
          <p:nvPr/>
        </p:nvSpPr>
        <p:spPr>
          <a:xfrm>
            <a:off x="7009176" y="3893610"/>
            <a:ext cx="251179" cy="362473"/>
          </a:xfrm>
          <a:prstGeom prst="rect">
            <a:avLst/>
          </a:prstGeom>
          <a:solidFill>
            <a:srgbClr val="FFFF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6940918" y="3767468"/>
            <a:ext cx="68258" cy="61475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8562584" y="3692170"/>
            <a:ext cx="410960" cy="413541"/>
          </a:xfrm>
          <a:prstGeom prst="rect">
            <a:avLst/>
          </a:prstGeom>
          <a:solidFill>
            <a:srgbClr val="00FFF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/>
          <p:cNvSpPr/>
          <p:nvPr/>
        </p:nvSpPr>
        <p:spPr>
          <a:xfrm>
            <a:off x="8562584" y="4105712"/>
            <a:ext cx="410960" cy="1492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1" name="직선 연결선 40"/>
          <p:cNvCxnSpPr/>
          <p:nvPr/>
        </p:nvCxnSpPr>
        <p:spPr>
          <a:xfrm>
            <a:off x="7372966" y="3878577"/>
            <a:ext cx="497498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/>
          <p:cNvCxnSpPr/>
          <p:nvPr/>
        </p:nvCxnSpPr>
        <p:spPr>
          <a:xfrm>
            <a:off x="7372966" y="3966599"/>
            <a:ext cx="509758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/>
          <p:cNvCxnSpPr/>
          <p:nvPr/>
        </p:nvCxnSpPr>
        <p:spPr>
          <a:xfrm>
            <a:off x="7372966" y="4054621"/>
            <a:ext cx="108012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/>
          <p:cNvCxnSpPr/>
          <p:nvPr/>
        </p:nvCxnSpPr>
        <p:spPr>
          <a:xfrm>
            <a:off x="7372966" y="4142643"/>
            <a:ext cx="108012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/>
          <p:cNvCxnSpPr/>
          <p:nvPr/>
        </p:nvCxnSpPr>
        <p:spPr>
          <a:xfrm>
            <a:off x="7372966" y="4230664"/>
            <a:ext cx="108012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6939791" y="3966598"/>
            <a:ext cx="45144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atin typeface="Arial" panose="020B0604020202020204" pitchFamily="34" charset="0"/>
                <a:cs typeface="Arial" panose="020B0604020202020204" pitchFamily="34" charset="0"/>
              </a:rPr>
              <a:t>LED</a:t>
            </a:r>
            <a:endParaRPr lang="ko-KR" alt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8524557" y="3719603"/>
            <a:ext cx="53430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latin typeface="Arial" panose="020B0604020202020204" pitchFamily="34" charset="0"/>
                <a:cs typeface="Arial" panose="020B0604020202020204" pitchFamily="34" charset="0"/>
              </a:rPr>
              <a:t>Meas.</a:t>
            </a:r>
          </a:p>
          <a:p>
            <a:pPr algn="ctr"/>
            <a:r>
              <a:rPr lang="en-US" altLang="ko-KR" sz="900" dirty="0">
                <a:latin typeface="Arial" panose="020B0604020202020204" pitchFamily="34" charset="0"/>
                <a:cs typeface="Arial" panose="020B0604020202020204" pitchFamily="34" charset="0"/>
              </a:rPr>
              <a:t>Diode</a:t>
            </a:r>
            <a:endParaRPr lang="ko-KR" alt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8508582" y="4044896"/>
            <a:ext cx="53430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latin typeface="Arial" panose="020B0604020202020204" pitchFamily="34" charset="0"/>
                <a:cs typeface="Arial" panose="020B0604020202020204" pitchFamily="34" charset="0"/>
              </a:rPr>
              <a:t>Ref.</a:t>
            </a:r>
          </a:p>
          <a:p>
            <a:pPr algn="ctr"/>
            <a:r>
              <a:rPr lang="en-US" altLang="ko-KR" sz="900" dirty="0">
                <a:latin typeface="Arial" panose="020B0604020202020204" pitchFamily="34" charset="0"/>
                <a:cs typeface="Arial" panose="020B0604020202020204" pitchFamily="34" charset="0"/>
              </a:rPr>
              <a:t>Diode</a:t>
            </a:r>
            <a:endParaRPr lang="ko-KR" alt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7264685" y="3619418"/>
            <a:ext cx="1296144" cy="186432"/>
          </a:xfrm>
          <a:prstGeom prst="rect">
            <a:avLst/>
          </a:prstGeom>
          <a:solidFill>
            <a:srgbClr val="DFE4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이등변 삼각형 49"/>
          <p:cNvSpPr/>
          <p:nvPr/>
        </p:nvSpPr>
        <p:spPr>
          <a:xfrm rot="10800000">
            <a:off x="7870464" y="3803941"/>
            <a:ext cx="71010" cy="188091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7268619" y="3479192"/>
            <a:ext cx="1296144" cy="186432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/>
          <p:cNvSpPr txBox="1"/>
          <p:nvPr/>
        </p:nvSpPr>
        <p:spPr>
          <a:xfrm>
            <a:off x="7640659" y="3230654"/>
            <a:ext cx="2880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endParaRPr lang="ko-KR" alt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 rot="5400000">
            <a:off x="7714317" y="3225988"/>
            <a:ext cx="51809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b="1" dirty="0"/>
              <a:t>☞</a:t>
            </a:r>
            <a:endParaRPr lang="ko-KR" altLang="en-US" sz="2600" b="1" dirty="0"/>
          </a:p>
        </p:txBody>
      </p:sp>
      <p:sp>
        <p:nvSpPr>
          <p:cNvPr id="2" name="직사각형 1"/>
          <p:cNvSpPr/>
          <p:nvPr/>
        </p:nvSpPr>
        <p:spPr>
          <a:xfrm>
            <a:off x="93458" y="1300518"/>
            <a:ext cx="2325842" cy="355723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오른쪽 화살표 2"/>
          <p:cNvSpPr/>
          <p:nvPr/>
        </p:nvSpPr>
        <p:spPr>
          <a:xfrm>
            <a:off x="1704975" y="5372100"/>
            <a:ext cx="1857375" cy="56197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3676571" y="5468421"/>
            <a:ext cx="32255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원리가 간단</a:t>
            </a:r>
            <a:r>
              <a:rPr lang="en-US" altLang="ko-KR" b="1" dirty="0">
                <a:solidFill>
                  <a:srgbClr val="FF0000"/>
                </a:solidFill>
              </a:rPr>
              <a:t>, </a:t>
            </a:r>
            <a:r>
              <a:rPr lang="ko-KR" altLang="en-US" b="1" dirty="0">
                <a:solidFill>
                  <a:srgbClr val="FF0000"/>
                </a:solidFill>
              </a:rPr>
              <a:t>측정 방법이 쉽다</a:t>
            </a:r>
          </a:p>
        </p:txBody>
      </p:sp>
    </p:spTree>
    <p:extLst>
      <p:ext uri="{BB962C8B-B14F-4D97-AF65-F5344CB8AC3E}">
        <p14:creationId xmlns:p14="http://schemas.microsoft.com/office/powerpoint/2010/main" val="244325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20000000000000000000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20000000000000000000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754</Words>
  <Application>Microsoft Office PowerPoint</Application>
  <PresentationFormat>화면 슬라이드 쇼(4:3)</PresentationFormat>
  <Paragraphs>174</Paragraphs>
  <Slides>21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HY헤드라인M</vt:lpstr>
      <vt:lpstr>맑은 고딕</vt:lpstr>
      <vt:lpstr>Arial</vt:lpstr>
      <vt:lpstr>Calibri</vt:lpstr>
      <vt:lpstr>Calibri Light</vt:lpstr>
      <vt:lpstr>Symbol</vt:lpstr>
      <vt:lpstr>Times New Roman</vt:lpstr>
      <vt:lpstr>Wingdings</vt:lpstr>
      <vt:lpstr>Office 테마</vt:lpstr>
      <vt:lpstr>유연 센서 제작 및 인체상호작용 로봇 손 개발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celenort</cp:lastModifiedBy>
  <cp:revision>104</cp:revision>
  <dcterms:created xsi:type="dcterms:W3CDTF">2019-01-04T08:19:27Z</dcterms:created>
  <dcterms:modified xsi:type="dcterms:W3CDTF">2022-02-01T09:36:20Z</dcterms:modified>
  <cp:version>1000.0000.01</cp:version>
</cp:coreProperties>
</file>

<file path=docProps/thumbnail.jpeg>
</file>